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2" r:id="rId1"/>
    <p:sldMasterId id="2147483745" r:id="rId2"/>
  </p:sldMasterIdLst>
  <p:notesMasterIdLst>
    <p:notesMasterId r:id="rId41"/>
  </p:notesMasterIdLst>
  <p:handoutMasterIdLst>
    <p:handoutMasterId r:id="rId42"/>
  </p:handoutMasterIdLst>
  <p:sldIdLst>
    <p:sldId id="484" r:id="rId3"/>
    <p:sldId id="284" r:id="rId4"/>
    <p:sldId id="533" r:id="rId5"/>
    <p:sldId id="288" r:id="rId6"/>
    <p:sldId id="540" r:id="rId7"/>
    <p:sldId id="541" r:id="rId8"/>
    <p:sldId id="542" r:id="rId9"/>
    <p:sldId id="543" r:id="rId10"/>
    <p:sldId id="544" r:id="rId11"/>
    <p:sldId id="546" r:id="rId12"/>
    <p:sldId id="547" r:id="rId13"/>
    <p:sldId id="548" r:id="rId14"/>
    <p:sldId id="549" r:id="rId15"/>
    <p:sldId id="550" r:id="rId16"/>
    <p:sldId id="538" r:id="rId17"/>
    <p:sldId id="551" r:id="rId18"/>
    <p:sldId id="552" r:id="rId19"/>
    <p:sldId id="553" r:id="rId20"/>
    <p:sldId id="554" r:id="rId21"/>
    <p:sldId id="555" r:id="rId22"/>
    <p:sldId id="556" r:id="rId23"/>
    <p:sldId id="557" r:id="rId24"/>
    <p:sldId id="558" r:id="rId25"/>
    <p:sldId id="559" r:id="rId26"/>
    <p:sldId id="561" r:id="rId27"/>
    <p:sldId id="562" r:id="rId28"/>
    <p:sldId id="563" r:id="rId29"/>
    <p:sldId id="564" r:id="rId30"/>
    <p:sldId id="565" r:id="rId31"/>
    <p:sldId id="566" r:id="rId32"/>
    <p:sldId id="567" r:id="rId33"/>
    <p:sldId id="569" r:id="rId34"/>
    <p:sldId id="568" r:id="rId35"/>
    <p:sldId id="570" r:id="rId36"/>
    <p:sldId id="571" r:id="rId37"/>
    <p:sldId id="572" r:id="rId38"/>
    <p:sldId id="573" r:id="rId39"/>
    <p:sldId id="574" r:id="rId40"/>
  </p:sldIdLst>
  <p:sldSz cx="9144000" cy="6858000" type="screen4x3"/>
  <p:notesSz cx="6797675" cy="992822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0"/>
      </p:ext>
    </p:extLst>
  </p:showPr>
  <p:clrMru>
    <a:srgbClr val="005696"/>
    <a:srgbClr val="990000"/>
    <a:srgbClr val="CDD8E5"/>
    <a:srgbClr val="00C005"/>
    <a:srgbClr val="FFFF00"/>
    <a:srgbClr val="FFB7B7"/>
    <a:srgbClr val="9FB5CD"/>
    <a:srgbClr val="FFFFFF"/>
    <a:srgbClr val="FEA501"/>
    <a:srgbClr val="EAEAEA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8" autoAdjust="0"/>
    <p:restoredTop sz="84291" autoAdjust="0"/>
  </p:normalViewPr>
  <p:slideViewPr>
    <p:cSldViewPr snapToGrid="0">
      <p:cViewPr varScale="1">
        <p:scale>
          <a:sx n="76" d="100"/>
          <a:sy n="76" d="100"/>
        </p:scale>
        <p:origin x="-1758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4652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-1950" y="-90"/>
      </p:cViewPr>
      <p:guideLst>
        <p:guide orient="horz" pos="3127"/>
        <p:guide pos="2142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4.xml"/><Relationship Id="rId1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6145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3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911" y="0"/>
            <a:ext cx="2946144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4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30223"/>
            <a:ext cx="2946145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5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911" y="9430223"/>
            <a:ext cx="2946144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D592492-A561-CA4B-9BC8-43DCBD6D63AC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0485050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6145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911" y="0"/>
            <a:ext cx="2946144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91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4113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0254" y="4715907"/>
            <a:ext cx="5437168" cy="4467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30223"/>
            <a:ext cx="2946145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911" y="9430223"/>
            <a:ext cx="2946144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87A0291-C69D-8B46-8086-5509DFD799B1}" type="slidenum">
              <a:rPr lang="de-DE"/>
              <a:pPr/>
              <a:t>‹N°›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4992019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9934" indent="-288436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53744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15242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76740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38237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99735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61233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922730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C8A0044B-9621-D442-9C88-6ED8B240719D}" type="slidenum">
              <a:rPr lang="de-DE" sz="1200"/>
              <a:pPr eaLnBrk="1" hangingPunct="1"/>
              <a:t>1</a:t>
            </a:fld>
            <a:endParaRPr lang="de-DE" sz="1200" dirty="0"/>
          </a:p>
        </p:txBody>
      </p:sp>
      <p:sp>
        <p:nvSpPr>
          <p:cNvPr id="50179" name="Rectangle 7"/>
          <p:cNvSpPr txBox="1">
            <a:spLocks noGrp="1" noChangeArrowheads="1"/>
          </p:cNvSpPr>
          <p:nvPr/>
        </p:nvSpPr>
        <p:spPr bwMode="auto">
          <a:xfrm>
            <a:off x="3853150" y="9434996"/>
            <a:ext cx="2944525" cy="493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15" tIns="47862" rIns="95715" bIns="47862" anchor="b"/>
          <a:lstStyle>
            <a:lvl1pPr defTabSz="947738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defTabSz="947738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947738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947738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947738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9477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9477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9477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9477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/>
            <a:fld id="{2A8D0DA8-2A05-DC43-8D66-A7511AEB48C0}" type="slidenum">
              <a:rPr lang="en-GB" sz="1300"/>
              <a:pPr algn="r" eaLnBrk="1" hangingPunct="1"/>
              <a:t>1</a:t>
            </a:fld>
            <a:endParaRPr lang="en-GB" sz="1300" dirty="0"/>
          </a:p>
        </p:txBody>
      </p:sp>
      <p:sp>
        <p:nvSpPr>
          <p:cNvPr id="5018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5988" y="744538"/>
            <a:ext cx="4967287" cy="3724275"/>
          </a:xfrm>
          <a:ln/>
        </p:spPr>
      </p:sp>
      <p:sp>
        <p:nvSpPr>
          <p:cNvPr id="5018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7005" y="4715907"/>
            <a:ext cx="4983666" cy="4467701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5715" tIns="47862" rIns="95715" bIns="47862"/>
          <a:lstStyle/>
          <a:p>
            <a:pPr eaLnBrk="1" hangingPunct="1"/>
            <a:endParaRPr lang="de-DE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9934" indent="-288436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53744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15242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76740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38237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99735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61233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922730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FCF8E7E5-1230-9148-8DB2-61F287C6ACD1}" type="slidenum">
              <a:rPr lang="de-DE" sz="1200"/>
              <a:pPr eaLnBrk="1" hangingPunct="1"/>
              <a:t>2</a:t>
            </a:fld>
            <a:endParaRPr lang="de-DE" sz="1200" dirty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5988" y="744538"/>
            <a:ext cx="4967287" cy="3724275"/>
          </a:xfrm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7005" y="4715907"/>
            <a:ext cx="4983666" cy="4467701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noProof="1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9934" indent="-288436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53744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15242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76740" indent="-230749"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38237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99735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61233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922730" indent="-230749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638FD180-41FF-5941-A279-04A29BBA3DA3}" type="slidenum">
              <a:rPr lang="de-DE" sz="1200"/>
              <a:pPr eaLnBrk="1" hangingPunct="1"/>
              <a:t>4</a:t>
            </a:fld>
            <a:endParaRPr lang="de-DE" sz="1200" dirty="0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5988" y="744538"/>
            <a:ext cx="4967287" cy="3724275"/>
          </a:xfrm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7005" y="4715907"/>
            <a:ext cx="4983666" cy="4467701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noProof="1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29" name="Rectangle 7"/>
          <p:cNvSpPr>
            <a:spLocks noGrp="1" noChangeArrowheads="1"/>
          </p:cNvSpPr>
          <p:nvPr>
            <p:ph type="ctrTitle"/>
          </p:nvPr>
        </p:nvSpPr>
        <p:spPr>
          <a:xfrm>
            <a:off x="1809530" y="3882000"/>
            <a:ext cx="7200000" cy="1912218"/>
          </a:xfrm>
        </p:spPr>
        <p:txBody>
          <a:bodyPr anchor="t"/>
          <a:lstStyle>
            <a:lvl1pPr algn="r">
              <a:lnSpc>
                <a:spcPct val="11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Cliquez pour modifier le style du titre</a:t>
            </a:r>
            <a:endParaRPr lang="de-DE" dirty="0"/>
          </a:p>
        </p:txBody>
      </p:sp>
      <p:sp>
        <p:nvSpPr>
          <p:cNvPr id="111630" name="Rectangle 12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1809530" y="5829300"/>
            <a:ext cx="7200000" cy="497541"/>
          </a:xfrm>
        </p:spPr>
        <p:txBody>
          <a:bodyPr tIns="45720" bIns="45720"/>
          <a:lstStyle>
            <a:lvl1pPr marL="0" indent="0" algn="r">
              <a:buFontTx/>
              <a:buNone/>
              <a:defRPr sz="2400" cap="small" baseline="0"/>
            </a:lvl1pPr>
          </a:lstStyle>
          <a:p>
            <a:r>
              <a:rPr lang="fr-FR" dirty="0" smtClean="0"/>
              <a:t>Cliquez pour modifier le style des sous-titres du masque</a:t>
            </a:r>
            <a:endParaRPr lang="de-DE" dirty="0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1"/>
          </p:nvPr>
        </p:nvSpPr>
        <p:spPr>
          <a:xfrm>
            <a:off x="1815353" y="6373440"/>
            <a:ext cx="7194177" cy="484560"/>
          </a:xfrm>
        </p:spPr>
        <p:txBody>
          <a:bodyPr/>
          <a:lstStyle>
            <a:lvl1pPr algn="r">
              <a:buFontTx/>
              <a:buNone/>
              <a:defRPr sz="2400" i="1" baseline="0"/>
            </a:lvl1pPr>
            <a:lvl2pPr algn="r">
              <a:buFontTx/>
              <a:buNone/>
              <a:defRPr sz="2400"/>
            </a:lvl2pPr>
            <a:lvl3pPr algn="r">
              <a:buFontTx/>
              <a:buNone/>
              <a:defRPr sz="2400"/>
            </a:lvl3pPr>
            <a:lvl4pPr algn="r">
              <a:buFontTx/>
              <a:buNone/>
              <a:defRPr sz="2400"/>
            </a:lvl4pPr>
            <a:lvl5pPr algn="r">
              <a:buFontTx/>
              <a:buNone/>
              <a:defRPr sz="24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</p:txBody>
      </p:sp>
    </p:spTree>
    <p:extLst>
      <p:ext uri="{BB962C8B-B14F-4D97-AF65-F5344CB8AC3E}">
        <p14:creationId xmlns="" xmlns:p14="http://schemas.microsoft.com/office/powerpoint/2010/main" val="1735077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759398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3762436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3845029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9932664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91313" y="252413"/>
            <a:ext cx="2128837" cy="5549900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00038" y="252413"/>
            <a:ext cx="6238875" cy="55499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8131346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29" name="Rectangle 7"/>
          <p:cNvSpPr>
            <a:spLocks noGrp="1" noChangeArrowheads="1"/>
          </p:cNvSpPr>
          <p:nvPr>
            <p:ph type="ctrTitle"/>
          </p:nvPr>
        </p:nvSpPr>
        <p:spPr>
          <a:xfrm>
            <a:off x="1809530" y="3882000"/>
            <a:ext cx="7200000" cy="1912218"/>
          </a:xfrm>
        </p:spPr>
        <p:txBody>
          <a:bodyPr anchor="t"/>
          <a:lstStyle>
            <a:lvl1pPr algn="r">
              <a:lnSpc>
                <a:spcPct val="11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Cliquez pour modifier le style du titre</a:t>
            </a:r>
            <a:endParaRPr lang="de-DE" dirty="0"/>
          </a:p>
        </p:txBody>
      </p:sp>
      <p:sp>
        <p:nvSpPr>
          <p:cNvPr id="111630" name="Rectangle 12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1809530" y="5829300"/>
            <a:ext cx="7200000" cy="497541"/>
          </a:xfrm>
        </p:spPr>
        <p:txBody>
          <a:bodyPr tIns="45720" bIns="45720"/>
          <a:lstStyle>
            <a:lvl1pPr marL="0" indent="0" algn="r">
              <a:buFontTx/>
              <a:buNone/>
              <a:defRPr sz="2400" cap="small" baseline="0"/>
            </a:lvl1pPr>
          </a:lstStyle>
          <a:p>
            <a:r>
              <a:rPr lang="fr-FR" dirty="0" smtClean="0"/>
              <a:t>Cliquez pour modifier le style des sous-titres du masque</a:t>
            </a:r>
            <a:endParaRPr lang="de-DE" dirty="0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1"/>
          </p:nvPr>
        </p:nvSpPr>
        <p:spPr>
          <a:xfrm>
            <a:off x="1815353" y="6373440"/>
            <a:ext cx="7194177" cy="484560"/>
          </a:xfrm>
        </p:spPr>
        <p:txBody>
          <a:bodyPr/>
          <a:lstStyle>
            <a:lvl1pPr algn="r">
              <a:buFontTx/>
              <a:buNone/>
              <a:defRPr sz="2400" i="1" baseline="0"/>
            </a:lvl1pPr>
            <a:lvl2pPr algn="r">
              <a:buFontTx/>
              <a:buNone/>
              <a:defRPr sz="2400"/>
            </a:lvl2pPr>
            <a:lvl3pPr algn="r">
              <a:buFontTx/>
              <a:buNone/>
              <a:defRPr sz="2400"/>
            </a:lvl3pPr>
            <a:lvl4pPr algn="r">
              <a:buFontTx/>
              <a:buNone/>
              <a:defRPr sz="2400"/>
            </a:lvl4pPr>
            <a:lvl5pPr algn="r">
              <a:buFontTx/>
              <a:buNone/>
              <a:defRPr sz="24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</p:txBody>
      </p:sp>
      <p:pic>
        <p:nvPicPr>
          <p:cNvPr id="7" name="Image 6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272536" y="6023262"/>
            <a:ext cx="1317273" cy="647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4234408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0"/>
            <a:ext cx="9020174" cy="968375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1763486" y="1219201"/>
            <a:ext cx="3650343" cy="5329238"/>
          </a:xfrm>
        </p:spPr>
        <p:txBody>
          <a:bodyPr/>
          <a:lstStyle>
            <a:lvl1pPr>
              <a:defRPr sz="2400" b="1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>
              <a:lnSpc>
                <a:spcPct val="120000"/>
              </a:lnSpc>
            </a:pPr>
            <a:r>
              <a:rPr lang="fr-FR" dirty="0" smtClean="0"/>
              <a:t>De quoi il s’agit</a:t>
            </a:r>
          </a:p>
          <a:p>
            <a:pPr lvl="1">
              <a:lnSpc>
                <a:spcPct val="120000"/>
              </a:lnSpc>
            </a:pPr>
            <a:r>
              <a:rPr lang="fr-FR" dirty="0" smtClean="0"/>
              <a:t>…</a:t>
            </a:r>
          </a:p>
          <a:p>
            <a:pPr lvl="1">
              <a:lnSpc>
                <a:spcPct val="120000"/>
              </a:lnSpc>
            </a:pPr>
            <a:r>
              <a:rPr lang="fr-FR" dirty="0" smtClean="0"/>
              <a:t>…</a:t>
            </a:r>
          </a:p>
          <a:p>
            <a:pPr lvl="1">
              <a:lnSpc>
                <a:spcPct val="120000"/>
              </a:lnSpc>
            </a:pPr>
            <a:r>
              <a:rPr lang="fr-FR" dirty="0" smtClean="0"/>
              <a:t>…</a:t>
            </a:r>
          </a:p>
          <a:p>
            <a:pPr lvl="1">
              <a:lnSpc>
                <a:spcPct val="120000"/>
              </a:lnSpc>
            </a:pPr>
            <a:endParaRPr lang="fr-FR" dirty="0" smtClean="0"/>
          </a:p>
          <a:p>
            <a:pPr>
              <a:lnSpc>
                <a:spcPct val="120000"/>
              </a:lnSpc>
            </a:pPr>
            <a:r>
              <a:rPr lang="fr-FR" dirty="0" smtClean="0"/>
              <a:t>Objectif(s)</a:t>
            </a:r>
          </a:p>
          <a:p>
            <a:pPr lvl="1">
              <a:lnSpc>
                <a:spcPct val="120000"/>
              </a:lnSpc>
            </a:pPr>
            <a:r>
              <a:rPr lang="fr-FR" dirty="0" smtClean="0"/>
              <a:t>…</a:t>
            </a:r>
          </a:p>
          <a:p>
            <a:pPr lvl="1">
              <a:lnSpc>
                <a:spcPct val="120000"/>
              </a:lnSpc>
            </a:pPr>
            <a:r>
              <a:rPr lang="fr-FR" dirty="0" smtClean="0"/>
              <a:t>…</a:t>
            </a:r>
          </a:p>
          <a:p>
            <a:pPr>
              <a:lnSpc>
                <a:spcPct val="120000"/>
              </a:lnSpc>
            </a:pPr>
            <a:endParaRPr lang="fr-FR" dirty="0"/>
          </a:p>
        </p:txBody>
      </p:sp>
      <p:sp>
        <p:nvSpPr>
          <p:cNvPr id="10" name="Espace réservé du pied de page 3"/>
          <p:cNvSpPr>
            <a:spLocks noGrp="1"/>
          </p:cNvSpPr>
          <p:nvPr>
            <p:ph type="ftr" sz="quarter" idx="12"/>
          </p:nvPr>
        </p:nvSpPr>
        <p:spPr>
          <a:xfrm>
            <a:off x="3151188" y="6548438"/>
            <a:ext cx="3168650" cy="309562"/>
          </a:xfrm>
          <a:prstGeom prst="rect">
            <a:avLst/>
          </a:prstGeom>
        </p:spPr>
        <p:txBody>
          <a:bodyPr/>
          <a:lstStyle>
            <a:lvl1pPr algn="ctr"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" name="Rectangle à coins arrondis 10"/>
          <p:cNvSpPr/>
          <p:nvPr userDrawn="1"/>
        </p:nvSpPr>
        <p:spPr bwMode="auto">
          <a:xfrm>
            <a:off x="67237" y="1364343"/>
            <a:ext cx="1674478" cy="5406832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12" name="Rectangle à coins arrondis 11"/>
          <p:cNvSpPr/>
          <p:nvPr userDrawn="1"/>
        </p:nvSpPr>
        <p:spPr bwMode="auto">
          <a:xfrm>
            <a:off x="134357" y="6125029"/>
            <a:ext cx="1549300" cy="582729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sp>
        <p:nvSpPr>
          <p:cNvPr id="15" name="Espace réservé du contenu 2"/>
          <p:cNvSpPr>
            <a:spLocks noGrp="1"/>
          </p:cNvSpPr>
          <p:nvPr>
            <p:ph idx="11"/>
          </p:nvPr>
        </p:nvSpPr>
        <p:spPr>
          <a:xfrm>
            <a:off x="116113" y="1422400"/>
            <a:ext cx="1603829" cy="4695371"/>
          </a:xfrm>
        </p:spPr>
        <p:txBody>
          <a:bodyPr/>
          <a:lstStyle>
            <a:lvl1pPr marL="93663" indent="-93663">
              <a:spcAft>
                <a:spcPts val="0"/>
              </a:spcAft>
              <a:defRPr sz="1100" b="1" i="0" cap="small" baseline="0">
                <a:solidFill>
                  <a:srgbClr val="0061B2"/>
                </a:solidFill>
                <a:effectLst/>
                <a:latin typeface="Arial Narrow" pitchFamily="34" charset="0"/>
                <a:cs typeface="Times New Roman" pitchFamily="18" charset="0"/>
              </a:defRPr>
            </a:lvl1pPr>
            <a:lvl2pPr marL="268288" indent="-85725">
              <a:spcAft>
                <a:spcPts val="0"/>
              </a:spcAft>
              <a:buFont typeface="Arial" pitchFamily="34" charset="0"/>
              <a:buChar char="•"/>
              <a:defRPr sz="1000" b="0"/>
            </a:lvl2pPr>
            <a:lvl3pPr marL="363538" indent="-95250">
              <a:spcAft>
                <a:spcPts val="0"/>
              </a:spcAft>
              <a:defRPr sz="900" i="1"/>
            </a:lvl3pPr>
            <a:lvl4pPr marL="538163" indent="-174625">
              <a:defRPr sz="1200"/>
            </a:lvl4pPr>
            <a:lvl5pPr marL="538163" indent="-174625">
              <a:defRPr sz="1200"/>
            </a:lvl5pPr>
          </a:lstStyle>
          <a:p>
            <a:pPr>
              <a:lnSpc>
                <a:spcPct val="120000"/>
              </a:lnSpc>
            </a:pPr>
            <a:endParaRPr lang="fr-FR" dirty="0" smtClean="0"/>
          </a:p>
          <a:p>
            <a:pPr>
              <a:lnSpc>
                <a:spcPct val="120000"/>
              </a:lnSpc>
            </a:pPr>
            <a:r>
              <a:rPr lang="fr-FR" dirty="0" smtClean="0"/>
              <a:t>Caractérisation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Contexte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Périmètre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Collecte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Prétraitement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Analyse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statistique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cognitive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Solution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Plan d’action</a:t>
            </a:r>
          </a:p>
          <a:p>
            <a:pPr lvl="2">
              <a:lnSpc>
                <a:spcPct val="120000"/>
              </a:lnSpc>
            </a:pPr>
            <a:r>
              <a:rPr lang="fr-FR" dirty="0" smtClean="0"/>
              <a:t>Système IP</a:t>
            </a:r>
          </a:p>
          <a:p>
            <a:pPr lvl="2">
              <a:lnSpc>
                <a:spcPct val="120000"/>
              </a:lnSpc>
            </a:pPr>
            <a:endParaRPr lang="fr-FR" dirty="0" smtClean="0"/>
          </a:p>
          <a:p>
            <a:pPr>
              <a:lnSpc>
                <a:spcPct val="120000"/>
              </a:lnSpc>
            </a:pPr>
            <a:r>
              <a:rPr lang="fr-FR" dirty="0" smtClean="0"/>
              <a:t>Représentation </a:t>
            </a:r>
            <a:r>
              <a:rPr lang="fr-FR" dirty="0" err="1" smtClean="0"/>
              <a:t>Stat&amp;Co</a:t>
            </a:r>
            <a:endParaRPr lang="fr-FR" dirty="0" smtClean="0"/>
          </a:p>
          <a:p>
            <a:pPr lvl="1">
              <a:lnSpc>
                <a:spcPct val="120000"/>
              </a:lnSpc>
            </a:pPr>
            <a:r>
              <a:rPr lang="fr-FR" b="1" dirty="0" smtClean="0"/>
              <a:t>Décomposition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Décision</a:t>
            </a:r>
          </a:p>
          <a:p>
            <a:pPr lvl="1">
              <a:lnSpc>
                <a:spcPct val="120000"/>
              </a:lnSpc>
            </a:pPr>
            <a:endParaRPr lang="fr-FR" dirty="0" smtClean="0"/>
          </a:p>
          <a:p>
            <a:pPr>
              <a:lnSpc>
                <a:spcPct val="120000"/>
              </a:lnSpc>
            </a:pPr>
            <a:r>
              <a:rPr lang="fr-FR" dirty="0" smtClean="0"/>
              <a:t>Entrepôt d’expériences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Modèles à stocker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Alternatives </a:t>
            </a:r>
          </a:p>
          <a:p>
            <a:pPr lvl="1">
              <a:lnSpc>
                <a:spcPct val="120000"/>
              </a:lnSpc>
            </a:pPr>
            <a:endParaRPr lang="fr-FR" dirty="0" smtClean="0"/>
          </a:p>
          <a:p>
            <a:pPr>
              <a:lnSpc>
                <a:spcPct val="120000"/>
              </a:lnSpc>
            </a:pPr>
            <a:r>
              <a:rPr lang="fr-FR" dirty="0" smtClean="0"/>
              <a:t>Exploitation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Inférence bayésienne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Arbres de décision</a:t>
            </a:r>
          </a:p>
          <a:p>
            <a:pPr lvl="1">
              <a:lnSpc>
                <a:spcPct val="120000"/>
              </a:lnSpc>
            </a:pPr>
            <a:r>
              <a:rPr lang="fr-FR" b="1" dirty="0" smtClean="0"/>
              <a:t>Autres</a:t>
            </a:r>
            <a:endParaRPr lang="fr-FR" b="1" dirty="0"/>
          </a:p>
        </p:txBody>
      </p:sp>
      <p:sp>
        <p:nvSpPr>
          <p:cNvPr id="20" name="Espace réservé du contenu 2"/>
          <p:cNvSpPr>
            <a:spLocks noGrp="1"/>
          </p:cNvSpPr>
          <p:nvPr>
            <p:ph idx="13" hasCustomPrompt="1"/>
          </p:nvPr>
        </p:nvSpPr>
        <p:spPr>
          <a:xfrm>
            <a:off x="5493657" y="1219201"/>
            <a:ext cx="3650343" cy="5329238"/>
          </a:xfrm>
        </p:spPr>
        <p:txBody>
          <a:bodyPr/>
          <a:lstStyle>
            <a:lvl1pPr>
              <a:defRPr sz="2400" b="1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Cas industriel</a:t>
            </a:r>
            <a:endParaRPr lang="fr-FR" dirty="0"/>
          </a:p>
        </p:txBody>
      </p:sp>
      <p:pic>
        <p:nvPicPr>
          <p:cNvPr id="16" name="Image 15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272537" y="6244936"/>
            <a:ext cx="1338054" cy="426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6179829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0"/>
            <a:ext cx="9020174" cy="968375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63486" y="1489075"/>
            <a:ext cx="7380514" cy="5059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10" name="Espace réservé du pied de page 3"/>
          <p:cNvSpPr>
            <a:spLocks noGrp="1"/>
          </p:cNvSpPr>
          <p:nvPr>
            <p:ph type="ftr" sz="quarter" idx="12"/>
          </p:nvPr>
        </p:nvSpPr>
        <p:spPr>
          <a:xfrm>
            <a:off x="3151188" y="6548438"/>
            <a:ext cx="3168650" cy="309562"/>
          </a:xfrm>
          <a:prstGeom prst="rect">
            <a:avLst/>
          </a:prstGeom>
        </p:spPr>
        <p:txBody>
          <a:bodyPr/>
          <a:lstStyle>
            <a:lvl1pPr algn="ctr"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" name="Rectangle à coins arrondis 10"/>
          <p:cNvSpPr/>
          <p:nvPr userDrawn="1"/>
        </p:nvSpPr>
        <p:spPr bwMode="auto">
          <a:xfrm>
            <a:off x="67237" y="1364343"/>
            <a:ext cx="1674478" cy="5406832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12" name="Rectangle à coins arrondis 11"/>
          <p:cNvSpPr/>
          <p:nvPr userDrawn="1"/>
        </p:nvSpPr>
        <p:spPr bwMode="auto">
          <a:xfrm>
            <a:off x="134357" y="6125029"/>
            <a:ext cx="1549300" cy="582729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sp>
        <p:nvSpPr>
          <p:cNvPr id="15" name="Espace réservé du contenu 2"/>
          <p:cNvSpPr>
            <a:spLocks noGrp="1"/>
          </p:cNvSpPr>
          <p:nvPr>
            <p:ph idx="11" hasCustomPrompt="1"/>
          </p:nvPr>
        </p:nvSpPr>
        <p:spPr>
          <a:xfrm>
            <a:off x="116113" y="1422400"/>
            <a:ext cx="1603829" cy="4695371"/>
          </a:xfrm>
        </p:spPr>
        <p:txBody>
          <a:bodyPr/>
          <a:lstStyle>
            <a:lvl1pPr marL="93663" indent="-93663">
              <a:spcAft>
                <a:spcPts val="0"/>
              </a:spcAft>
              <a:defRPr sz="1100" b="1" i="0" cap="small" baseline="0">
                <a:solidFill>
                  <a:srgbClr val="0061B2"/>
                </a:solidFill>
                <a:effectLst/>
                <a:latin typeface="Arial Narrow" pitchFamily="34" charset="0"/>
                <a:cs typeface="Times New Roman" pitchFamily="18" charset="0"/>
              </a:defRPr>
            </a:lvl1pPr>
            <a:lvl2pPr marL="268288" indent="-85725">
              <a:spcAft>
                <a:spcPts val="0"/>
              </a:spcAft>
              <a:buFont typeface="Arial" pitchFamily="34" charset="0"/>
              <a:buChar char="•"/>
              <a:defRPr sz="1000" b="0"/>
            </a:lvl2pPr>
            <a:lvl3pPr marL="363538" indent="-95250">
              <a:spcAft>
                <a:spcPts val="0"/>
              </a:spcAft>
              <a:defRPr sz="900" i="1"/>
            </a:lvl3pPr>
            <a:lvl4pPr marL="538163" indent="-174625">
              <a:defRPr sz="1200"/>
            </a:lvl4pPr>
            <a:lvl5pPr marL="538163" indent="-174625">
              <a:defRPr sz="1200"/>
            </a:lvl5pPr>
          </a:lstStyle>
          <a:p>
            <a:pPr eaLnBrk="1" hangingPunct="1">
              <a:defRPr/>
            </a:pPr>
            <a:r>
              <a:rPr lang="fr-FR" dirty="0" smtClean="0"/>
              <a:t>Introduction &amp; problématique</a:t>
            </a:r>
          </a:p>
          <a:p>
            <a:pPr eaLnBrk="1" hangingPunct="1">
              <a:defRPr/>
            </a:pPr>
            <a:r>
              <a:rPr lang="fr-FR" dirty="0" smtClean="0"/>
              <a:t>Etat de l’art</a:t>
            </a:r>
          </a:p>
          <a:p>
            <a:pPr lvl="1" eaLnBrk="1" hangingPunct="1">
              <a:defRPr/>
            </a:pPr>
            <a:r>
              <a:rPr lang="fr-FR" dirty="0" smtClean="0"/>
              <a:t>Partie1</a:t>
            </a:r>
          </a:p>
          <a:p>
            <a:pPr lvl="1" eaLnBrk="1" hangingPunct="1">
              <a:defRPr/>
            </a:pPr>
            <a:r>
              <a:rPr lang="fr-FR" dirty="0" smtClean="0"/>
              <a:t>Partie 2</a:t>
            </a:r>
          </a:p>
          <a:p>
            <a:pPr lvl="2" eaLnBrk="1" hangingPunct="1">
              <a:defRPr/>
            </a:pPr>
            <a:r>
              <a:rPr lang="fr-FR" dirty="0" smtClean="0"/>
              <a:t>Sous-partie</a:t>
            </a:r>
          </a:p>
          <a:p>
            <a:pPr eaLnBrk="1" hangingPunct="1">
              <a:defRPr/>
            </a:pPr>
            <a:r>
              <a:rPr lang="fr-FR" dirty="0" smtClean="0"/>
              <a:t>Solution proposée</a:t>
            </a:r>
          </a:p>
          <a:p>
            <a:pPr lvl="1" eaLnBrk="1" hangingPunct="1">
              <a:defRPr/>
            </a:pPr>
            <a:r>
              <a:rPr lang="fr-FR" dirty="0" smtClean="0"/>
              <a:t>Notions de base</a:t>
            </a:r>
          </a:p>
          <a:p>
            <a:pPr lvl="1" eaLnBrk="1" hangingPunct="1">
              <a:defRPr/>
            </a:pPr>
            <a:r>
              <a:rPr lang="fr-FR" dirty="0" smtClean="0"/>
              <a:t>Hypothèses</a:t>
            </a:r>
          </a:p>
          <a:p>
            <a:pPr lvl="1" eaLnBrk="1" hangingPunct="1">
              <a:defRPr/>
            </a:pPr>
            <a:r>
              <a:rPr lang="fr-FR" dirty="0" smtClean="0"/>
              <a:t>Modélisation</a:t>
            </a:r>
          </a:p>
          <a:p>
            <a:pPr lvl="1" eaLnBrk="1" hangingPunct="1">
              <a:defRPr/>
            </a:pPr>
            <a:r>
              <a:rPr lang="fr-FR" dirty="0" smtClean="0"/>
              <a:t>Données</a:t>
            </a:r>
          </a:p>
          <a:p>
            <a:pPr eaLnBrk="1" hangingPunct="1">
              <a:defRPr/>
            </a:pPr>
            <a:r>
              <a:rPr lang="fr-FR" dirty="0" smtClean="0"/>
              <a:t>Simulation</a:t>
            </a:r>
          </a:p>
          <a:p>
            <a:pPr lvl="1" eaLnBrk="1" hangingPunct="1">
              <a:defRPr/>
            </a:pPr>
            <a:r>
              <a:rPr lang="fr-FR" dirty="0" smtClean="0"/>
              <a:t>Résultats obtenus</a:t>
            </a:r>
          </a:p>
          <a:p>
            <a:pPr lvl="1" eaLnBrk="1" hangingPunct="1">
              <a:defRPr/>
            </a:pPr>
            <a:r>
              <a:rPr lang="fr-FR" dirty="0" smtClean="0"/>
              <a:t>Interprétation</a:t>
            </a:r>
          </a:p>
          <a:p>
            <a:pPr eaLnBrk="1" hangingPunct="1">
              <a:defRPr/>
            </a:pPr>
            <a:r>
              <a:rPr lang="fr-FR" dirty="0" smtClean="0"/>
              <a:t>Conclusion</a:t>
            </a:r>
          </a:p>
          <a:p>
            <a:pPr eaLnBrk="1" hangingPunct="1">
              <a:defRPr/>
            </a:pPr>
            <a:r>
              <a:rPr lang="fr-FR" dirty="0" smtClean="0"/>
              <a:t>Perspective</a:t>
            </a:r>
          </a:p>
        </p:txBody>
      </p:sp>
      <p:pic>
        <p:nvPicPr>
          <p:cNvPr id="16" name="Image 15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272536" y="6192982"/>
            <a:ext cx="1275709" cy="477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25458516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 userDrawn="1"/>
        </p:nvSpPr>
        <p:spPr bwMode="auto">
          <a:xfrm>
            <a:off x="243059" y="1457609"/>
            <a:ext cx="8645525" cy="3935130"/>
          </a:xfrm>
          <a:prstGeom prst="roundRect">
            <a:avLst>
              <a:gd name="adj" fmla="val 3143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968375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16860" y="1489074"/>
            <a:ext cx="8337176" cy="3879631"/>
          </a:xfrm>
        </p:spPr>
        <p:txBody>
          <a:bodyPr anchor="ctr"/>
          <a:lstStyle>
            <a:lvl1pPr marL="457200" indent="-457200">
              <a:buFont typeface="+mj-lt"/>
              <a:buAutoNum type="arabicPeriod"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</a:p>
        </p:txBody>
      </p:sp>
      <p:sp>
        <p:nvSpPr>
          <p:cNvPr id="8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2935288" y="6521450"/>
            <a:ext cx="2895600" cy="336550"/>
          </a:xfrm>
          <a:prstGeom prst="rect">
            <a:avLst/>
          </a:prstGeom>
        </p:spPr>
        <p:txBody>
          <a:bodyPr/>
          <a:lstStyle>
            <a:lvl1pPr algn="ctr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pic>
        <p:nvPicPr>
          <p:cNvPr id="9" name="Image 8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7099363" y="5690753"/>
            <a:ext cx="1649782" cy="647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1443930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 userDrawn="1"/>
        </p:nvSpPr>
        <p:spPr bwMode="auto">
          <a:xfrm>
            <a:off x="67236" y="1479175"/>
            <a:ext cx="1963270" cy="5292000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5" name="Rectangle à coins arrondis 4"/>
          <p:cNvSpPr/>
          <p:nvPr userDrawn="1"/>
        </p:nvSpPr>
        <p:spPr bwMode="auto">
          <a:xfrm>
            <a:off x="148871" y="5943600"/>
            <a:ext cx="1800000" cy="742387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0354" r="22118"/>
          <a:stretch>
            <a:fillRect/>
          </a:stretch>
        </p:blipFill>
        <p:spPr bwMode="auto">
          <a:xfrm>
            <a:off x="266700" y="6045200"/>
            <a:ext cx="750888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4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350" y="6184900"/>
            <a:ext cx="69850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8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3069196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à coins arrondis 4"/>
          <p:cNvSpPr/>
          <p:nvPr userDrawn="1"/>
        </p:nvSpPr>
        <p:spPr bwMode="auto">
          <a:xfrm>
            <a:off x="67237" y="1364343"/>
            <a:ext cx="1674478" cy="5406832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0"/>
            <a:ext cx="9020174" cy="968375"/>
          </a:xfrm>
        </p:spPr>
        <p:txBody>
          <a:bodyPr/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92514" y="1489075"/>
            <a:ext cx="7351486" cy="5059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10" name="Espace réservé du pied de page 3"/>
          <p:cNvSpPr>
            <a:spLocks noGrp="1"/>
          </p:cNvSpPr>
          <p:nvPr>
            <p:ph type="ftr" sz="quarter" idx="12"/>
          </p:nvPr>
        </p:nvSpPr>
        <p:spPr>
          <a:xfrm>
            <a:off x="3151188" y="6548438"/>
            <a:ext cx="3168650" cy="309562"/>
          </a:xfrm>
          <a:prstGeom prst="rect">
            <a:avLst/>
          </a:prstGeom>
        </p:spPr>
        <p:txBody>
          <a:bodyPr/>
          <a:lstStyle>
            <a:lvl1pPr algn="ctr"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" name="Rectangle à coins arrondis 10"/>
          <p:cNvSpPr/>
          <p:nvPr userDrawn="1"/>
        </p:nvSpPr>
        <p:spPr bwMode="auto">
          <a:xfrm>
            <a:off x="134357" y="6125029"/>
            <a:ext cx="1549300" cy="582729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sp>
        <p:nvSpPr>
          <p:cNvPr id="6" name="Espace réservé du contenu 2"/>
          <p:cNvSpPr>
            <a:spLocks noGrp="1"/>
          </p:cNvSpPr>
          <p:nvPr>
            <p:ph idx="11" hasCustomPrompt="1"/>
          </p:nvPr>
        </p:nvSpPr>
        <p:spPr>
          <a:xfrm>
            <a:off x="116113" y="1422400"/>
            <a:ext cx="1603829" cy="4688114"/>
          </a:xfrm>
        </p:spPr>
        <p:txBody>
          <a:bodyPr/>
          <a:lstStyle>
            <a:lvl1pPr marL="93663" indent="-93663">
              <a:spcAft>
                <a:spcPts val="0"/>
              </a:spcAft>
              <a:defRPr sz="1100" b="1" i="0" cap="small" baseline="0">
                <a:solidFill>
                  <a:srgbClr val="C00000"/>
                </a:solidFill>
                <a:effectLst/>
                <a:latin typeface="Arial Narrow" pitchFamily="34" charset="0"/>
                <a:cs typeface="Times New Roman" pitchFamily="18" charset="0"/>
              </a:defRPr>
            </a:lvl1pPr>
            <a:lvl2pPr marL="268288" indent="-85725">
              <a:spcAft>
                <a:spcPts val="0"/>
              </a:spcAft>
              <a:buFont typeface="Arial" pitchFamily="34" charset="0"/>
              <a:buChar char="•"/>
              <a:defRPr sz="1000" b="0"/>
            </a:lvl2pPr>
            <a:lvl3pPr marL="363538" indent="-95250">
              <a:spcAft>
                <a:spcPts val="0"/>
              </a:spcAft>
              <a:defRPr sz="900" i="1"/>
            </a:lvl3pPr>
            <a:lvl4pPr marL="538163" indent="-174625">
              <a:defRPr sz="1200"/>
            </a:lvl4pPr>
            <a:lvl5pPr marL="538163" indent="-174625">
              <a:defRPr sz="1200"/>
            </a:lvl5pPr>
          </a:lstStyle>
          <a:p>
            <a:pPr eaLnBrk="1" hangingPunct="1">
              <a:defRPr/>
            </a:pPr>
            <a:r>
              <a:rPr lang="fr-FR" dirty="0" smtClean="0"/>
              <a:t>Introduction &amp; problématique</a:t>
            </a:r>
          </a:p>
          <a:p>
            <a:pPr eaLnBrk="1" hangingPunct="1">
              <a:defRPr/>
            </a:pPr>
            <a:r>
              <a:rPr lang="fr-FR" dirty="0" smtClean="0"/>
              <a:t>Etat de l’art</a:t>
            </a:r>
          </a:p>
          <a:p>
            <a:pPr lvl="1" eaLnBrk="1" hangingPunct="1">
              <a:defRPr/>
            </a:pPr>
            <a:r>
              <a:rPr lang="fr-FR" dirty="0" smtClean="0"/>
              <a:t>Partie1</a:t>
            </a:r>
          </a:p>
          <a:p>
            <a:pPr lvl="1" eaLnBrk="1" hangingPunct="1">
              <a:defRPr/>
            </a:pPr>
            <a:r>
              <a:rPr lang="fr-FR" dirty="0" smtClean="0"/>
              <a:t>Partie 2</a:t>
            </a:r>
          </a:p>
          <a:p>
            <a:pPr lvl="2" eaLnBrk="1" hangingPunct="1">
              <a:defRPr/>
            </a:pPr>
            <a:r>
              <a:rPr lang="fr-FR" dirty="0" smtClean="0"/>
              <a:t>Sous-partie</a:t>
            </a:r>
          </a:p>
          <a:p>
            <a:pPr eaLnBrk="1" hangingPunct="1">
              <a:defRPr/>
            </a:pPr>
            <a:r>
              <a:rPr lang="fr-FR" dirty="0" smtClean="0"/>
              <a:t>Solution proposée</a:t>
            </a:r>
          </a:p>
          <a:p>
            <a:pPr lvl="1" eaLnBrk="1" hangingPunct="1">
              <a:defRPr/>
            </a:pPr>
            <a:r>
              <a:rPr lang="fr-FR" dirty="0" smtClean="0"/>
              <a:t>Notions de base</a:t>
            </a:r>
          </a:p>
          <a:p>
            <a:pPr lvl="1" eaLnBrk="1" hangingPunct="1">
              <a:defRPr/>
            </a:pPr>
            <a:r>
              <a:rPr lang="fr-FR" dirty="0" smtClean="0"/>
              <a:t>Hypothèses</a:t>
            </a:r>
          </a:p>
          <a:p>
            <a:pPr lvl="1" eaLnBrk="1" hangingPunct="1">
              <a:defRPr/>
            </a:pPr>
            <a:r>
              <a:rPr lang="fr-FR" dirty="0" smtClean="0"/>
              <a:t>Modélisation</a:t>
            </a:r>
          </a:p>
          <a:p>
            <a:pPr lvl="1" eaLnBrk="1" hangingPunct="1">
              <a:defRPr/>
            </a:pPr>
            <a:r>
              <a:rPr lang="fr-FR" dirty="0" smtClean="0"/>
              <a:t>Données</a:t>
            </a:r>
          </a:p>
          <a:p>
            <a:pPr eaLnBrk="1" hangingPunct="1">
              <a:defRPr/>
            </a:pPr>
            <a:r>
              <a:rPr lang="fr-FR" dirty="0" smtClean="0"/>
              <a:t>Simulation</a:t>
            </a:r>
          </a:p>
          <a:p>
            <a:pPr lvl="1" eaLnBrk="1" hangingPunct="1">
              <a:defRPr/>
            </a:pPr>
            <a:r>
              <a:rPr lang="fr-FR" dirty="0" smtClean="0"/>
              <a:t>Résultats obtenus</a:t>
            </a:r>
          </a:p>
          <a:p>
            <a:pPr lvl="1" eaLnBrk="1" hangingPunct="1">
              <a:defRPr/>
            </a:pPr>
            <a:r>
              <a:rPr lang="fr-FR" dirty="0" smtClean="0"/>
              <a:t>Interprétation</a:t>
            </a:r>
          </a:p>
          <a:p>
            <a:pPr eaLnBrk="1" hangingPunct="1">
              <a:defRPr/>
            </a:pPr>
            <a:r>
              <a:rPr lang="fr-FR" dirty="0" smtClean="0"/>
              <a:t>Conclusion</a:t>
            </a:r>
          </a:p>
          <a:p>
            <a:pPr eaLnBrk="1" hangingPunct="1">
              <a:defRPr/>
            </a:pPr>
            <a:r>
              <a:rPr lang="fr-FR" dirty="0" smtClean="0"/>
              <a:t>Perspective</a:t>
            </a:r>
          </a:p>
        </p:txBody>
      </p:sp>
      <p:pic>
        <p:nvPicPr>
          <p:cNvPr id="14" name="Image 13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234436" y="6182591"/>
            <a:ext cx="1386546" cy="4779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32628969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460972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114550" y="1489075"/>
            <a:ext cx="3276600" cy="4313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543550" y="1489075"/>
            <a:ext cx="3276600" cy="4313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773312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22227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29605317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415884783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38780603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5015972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3317450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91313" y="252413"/>
            <a:ext cx="2128837" cy="5549900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00038" y="252413"/>
            <a:ext cx="6238875" cy="55499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43364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 userDrawn="1"/>
        </p:nvSpPr>
        <p:spPr bwMode="auto">
          <a:xfrm>
            <a:off x="243059" y="1457609"/>
            <a:ext cx="8645525" cy="3935130"/>
          </a:xfrm>
          <a:prstGeom prst="roundRect">
            <a:avLst>
              <a:gd name="adj" fmla="val 3143"/>
            </a:avLst>
          </a:prstGeom>
          <a:solidFill>
            <a:schemeClr val="bg1">
              <a:lumMod val="85000"/>
            </a:schemeClr>
          </a:solidFill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968375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16860" y="1489074"/>
            <a:ext cx="8337176" cy="3879631"/>
          </a:xfrm>
        </p:spPr>
        <p:txBody>
          <a:bodyPr anchor="ctr"/>
          <a:lstStyle>
            <a:lvl1pPr marL="457200" indent="-457200">
              <a:buFont typeface="+mj-lt"/>
              <a:buAutoNum type="arabicPeriod"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</a:p>
        </p:txBody>
      </p:sp>
      <p:sp>
        <p:nvSpPr>
          <p:cNvPr id="8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2935288" y="6521450"/>
            <a:ext cx="2895600" cy="336550"/>
          </a:xfrm>
          <a:prstGeom prst="rect">
            <a:avLst/>
          </a:prstGeom>
        </p:spPr>
        <p:txBody>
          <a:bodyPr/>
          <a:lstStyle>
            <a:lvl1pPr algn="ctr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300375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re et contenu">
    <p:bg>
      <p:bgPr>
        <a:blipFill dpi="0" rotWithShape="0"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saturation sat="16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 userDrawn="1"/>
        </p:nvSpPr>
        <p:spPr bwMode="auto">
          <a:xfrm>
            <a:off x="67236" y="1479175"/>
            <a:ext cx="1963270" cy="5292000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5" name="Rectangle à coins arrondis 4"/>
          <p:cNvSpPr/>
          <p:nvPr userDrawn="1"/>
        </p:nvSpPr>
        <p:spPr bwMode="auto">
          <a:xfrm>
            <a:off x="148871" y="5943600"/>
            <a:ext cx="1800000" cy="742387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8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pic>
        <p:nvPicPr>
          <p:cNvPr id="9" name="Image 8"/>
          <p:cNvPicPr/>
          <p:nvPr userDrawn="1"/>
        </p:nvPicPr>
        <p:blipFill>
          <a:blip r:embed="rId4" cstate="print"/>
          <a:srcRect l="13058" t="22353" r="63469" b="56064"/>
          <a:stretch>
            <a:fillRect/>
          </a:stretch>
        </p:blipFill>
        <p:spPr bwMode="auto">
          <a:xfrm>
            <a:off x="324491" y="6012872"/>
            <a:ext cx="1473136" cy="616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4045509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 userDrawn="1"/>
        </p:nvSpPr>
        <p:spPr bwMode="auto">
          <a:xfrm>
            <a:off x="67236" y="1479175"/>
            <a:ext cx="1963270" cy="5292000"/>
          </a:xfrm>
          <a:prstGeom prst="roundRect">
            <a:avLst>
              <a:gd name="adj" fmla="val 8448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  <a:cs typeface="+mn-cs"/>
            </a:endParaRPr>
          </a:p>
        </p:txBody>
      </p:sp>
      <p:sp>
        <p:nvSpPr>
          <p:cNvPr id="5" name="Rectangle à coins arrondis 4"/>
          <p:cNvSpPr/>
          <p:nvPr userDrawn="1"/>
        </p:nvSpPr>
        <p:spPr bwMode="auto">
          <a:xfrm>
            <a:off x="148871" y="5943600"/>
            <a:ext cx="1800000" cy="742387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0000" tIns="46800" rIns="90000" bIns="46800" anchor="ctr"/>
          <a:lstStyle/>
          <a:p>
            <a:pPr>
              <a:defRPr/>
            </a:pPr>
            <a:endParaRPr lang="fr-FR">
              <a:ea typeface="+mn-ea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8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pic>
        <p:nvPicPr>
          <p:cNvPr id="9" name="Image 8"/>
          <p:cNvPicPr/>
          <p:nvPr userDrawn="1"/>
        </p:nvPicPr>
        <p:blipFill>
          <a:blip r:embed="rId2" cstate="print"/>
          <a:srcRect l="13058" t="22353" r="63469" b="56064"/>
          <a:stretch>
            <a:fillRect/>
          </a:stretch>
        </p:blipFill>
        <p:spPr bwMode="auto">
          <a:xfrm>
            <a:off x="272536" y="6023262"/>
            <a:ext cx="1649782" cy="647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906922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3355265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114550" y="1489075"/>
            <a:ext cx="3276600" cy="4313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543550" y="1489075"/>
            <a:ext cx="3276600" cy="4313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79940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524988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0"/>
          </p:nvPr>
        </p:nvSpPr>
        <p:spPr>
          <a:xfrm>
            <a:off x="3124200" y="6365875"/>
            <a:ext cx="2895600" cy="247650"/>
          </a:xfrm>
          <a:prstGeom prst="rect">
            <a:avLst/>
          </a:prstGeom>
        </p:spPr>
        <p:txBody>
          <a:bodyPr/>
          <a:lstStyle>
            <a:lvl1pPr>
              <a:defRPr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3209009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6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14550" y="1489075"/>
            <a:ext cx="7029450" cy="505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7" name="Rectangle 7"/>
          <p:cNvSpPr>
            <a:spLocks noGrp="1" noChangeArrowheads="1"/>
          </p:cNvSpPr>
          <p:nvPr>
            <p:ph type="title"/>
          </p:nvPr>
        </p:nvSpPr>
        <p:spPr bwMode="gray">
          <a:xfrm>
            <a:off x="0" y="0"/>
            <a:ext cx="9020175" cy="96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de-DE"/>
          </a:p>
        </p:txBody>
      </p:sp>
      <p:sp>
        <p:nvSpPr>
          <p:cNvPr id="110597" name="Rectangle 5"/>
          <p:cNvSpPr>
            <a:spLocks noChangeArrowheads="1"/>
          </p:cNvSpPr>
          <p:nvPr/>
        </p:nvSpPr>
        <p:spPr bwMode="gray">
          <a:xfrm>
            <a:off x="8172450" y="6575425"/>
            <a:ext cx="971550" cy="282575"/>
          </a:xfrm>
          <a:prstGeom prst="round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de-DE" sz="1000" b="1"/>
              <a:t>Page </a:t>
            </a:r>
            <a:r>
              <a:rPr lang="de-DE" sz="1000" b="1">
                <a:sym typeface="Wingdings" charset="0"/>
              </a:rPr>
              <a:t></a:t>
            </a:r>
            <a:r>
              <a:rPr lang="de-DE" sz="1000" b="1"/>
              <a:t> </a:t>
            </a:r>
            <a:fld id="{C82124D2-446A-A944-BF31-428EFCEA3674}" type="slidenum">
              <a:rPr lang="de-DE" sz="1000" b="1"/>
              <a:pPr algn="ctr"/>
              <a:t>‹N°›</a:t>
            </a:fld>
            <a:endParaRPr lang="de-DE" sz="1000" b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44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180975" indent="-180975" algn="l" rtl="0" eaLnBrk="0" fontAlgn="base" hangingPunct="0">
        <a:spcBef>
          <a:spcPct val="0"/>
        </a:spcBef>
        <a:spcAft>
          <a:spcPct val="40000"/>
        </a:spcAft>
        <a:buFont typeface="Wingdings" charset="0"/>
        <a:buChar char="§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444500" indent="-261938" algn="l" rtl="0" eaLnBrk="0" fontAlgn="base" hangingPunct="0">
        <a:spcBef>
          <a:spcPct val="0"/>
        </a:spcBef>
        <a:spcAft>
          <a:spcPct val="4000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720725" indent="-274638" algn="l" rtl="0" eaLnBrk="0" fontAlgn="base" hangingPunct="0">
        <a:spcBef>
          <a:spcPct val="0"/>
        </a:spcBef>
        <a:spcAft>
          <a:spcPct val="4000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987425" indent="-265113" algn="l" rtl="0" eaLnBrk="0" fontAlgn="base" hangingPunct="0">
        <a:spcBef>
          <a:spcPct val="0"/>
        </a:spcBef>
        <a:spcAft>
          <a:spcPct val="4000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1254125" indent="-265113" algn="l" rtl="0" eaLnBrk="0" fontAlgn="base" hangingPunct="0">
        <a:spcBef>
          <a:spcPct val="0"/>
        </a:spcBef>
        <a:spcAft>
          <a:spcPct val="4000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17113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6pPr>
      <a:lvl7pPr marL="21685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7pPr>
      <a:lvl8pPr marL="26257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8pPr>
      <a:lvl9pPr marL="30829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6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14550" y="1489075"/>
            <a:ext cx="7029450" cy="505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7" name="Rectangle 7"/>
          <p:cNvSpPr>
            <a:spLocks noGrp="1" noChangeArrowheads="1"/>
          </p:cNvSpPr>
          <p:nvPr>
            <p:ph type="title"/>
          </p:nvPr>
        </p:nvSpPr>
        <p:spPr bwMode="gray">
          <a:xfrm>
            <a:off x="0" y="0"/>
            <a:ext cx="9020175" cy="96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de-DE"/>
          </a:p>
        </p:txBody>
      </p:sp>
      <p:sp>
        <p:nvSpPr>
          <p:cNvPr id="110597" name="Rectangle 5"/>
          <p:cNvSpPr>
            <a:spLocks noChangeArrowheads="1"/>
          </p:cNvSpPr>
          <p:nvPr/>
        </p:nvSpPr>
        <p:spPr bwMode="gray">
          <a:xfrm>
            <a:off x="8172450" y="6575425"/>
            <a:ext cx="971550" cy="282575"/>
          </a:xfrm>
          <a:prstGeom prst="round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de-DE" sz="1000" b="1"/>
              <a:t>Page </a:t>
            </a:r>
            <a:r>
              <a:rPr lang="de-DE" sz="1000" b="1">
                <a:sym typeface="Wingdings" charset="0"/>
              </a:rPr>
              <a:t></a:t>
            </a:r>
            <a:r>
              <a:rPr lang="de-DE" sz="1000" b="1"/>
              <a:t> </a:t>
            </a:r>
            <a:fld id="{C82124D2-446A-A944-BF31-428EFCEA3674}" type="slidenum">
              <a:rPr lang="de-DE" sz="1000" b="1"/>
              <a:pPr algn="ctr"/>
              <a:t>‹N°›</a:t>
            </a:fld>
            <a:endParaRPr lang="de-DE" sz="1000" b="1"/>
          </a:p>
        </p:txBody>
      </p:sp>
    </p:spTree>
    <p:extLst>
      <p:ext uri="{BB962C8B-B14F-4D97-AF65-F5344CB8AC3E}">
        <p14:creationId xmlns="" xmlns:p14="http://schemas.microsoft.com/office/powerpoint/2010/main" val="143724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59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 Narrow" pitchFamily="34" charset="0"/>
          <a:ea typeface="ＭＳ Ｐゴシック" charset="0"/>
          <a:cs typeface="Tahoma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180975" indent="-180975" algn="l" rtl="0" eaLnBrk="0" fontAlgn="base" hangingPunct="0">
        <a:spcBef>
          <a:spcPct val="0"/>
        </a:spcBef>
        <a:spcAft>
          <a:spcPct val="40000"/>
        </a:spcAft>
        <a:buFont typeface="Wingdings" charset="0"/>
        <a:buChar char="§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444500" indent="-261938" algn="l" rtl="0" eaLnBrk="0" fontAlgn="base" hangingPunct="0">
        <a:spcBef>
          <a:spcPct val="0"/>
        </a:spcBef>
        <a:spcAft>
          <a:spcPct val="4000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720725" indent="-274638" algn="l" rtl="0" eaLnBrk="0" fontAlgn="base" hangingPunct="0">
        <a:spcBef>
          <a:spcPct val="0"/>
        </a:spcBef>
        <a:spcAft>
          <a:spcPct val="4000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987425" indent="-265113" algn="l" rtl="0" eaLnBrk="0" fontAlgn="base" hangingPunct="0">
        <a:spcBef>
          <a:spcPct val="0"/>
        </a:spcBef>
        <a:spcAft>
          <a:spcPct val="4000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1254125" indent="-265113" algn="l" rtl="0" eaLnBrk="0" fontAlgn="base" hangingPunct="0">
        <a:spcBef>
          <a:spcPct val="0"/>
        </a:spcBef>
        <a:spcAft>
          <a:spcPct val="4000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17113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6pPr>
      <a:lvl7pPr marL="21685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7pPr>
      <a:lvl8pPr marL="26257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8pPr>
      <a:lvl9pPr marL="30829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ctrTitle"/>
          </p:nvPr>
        </p:nvSpPr>
        <p:spPr>
          <a:xfrm>
            <a:off x="0" y="4835045"/>
            <a:ext cx="9009530" cy="1202499"/>
          </a:xfrm>
        </p:spPr>
        <p:txBody>
          <a:bodyPr/>
          <a:lstStyle/>
          <a:p>
            <a:pPr algn="ctr">
              <a:lnSpc>
                <a:spcPts val="3200"/>
              </a:lnSpc>
            </a:pPr>
            <a:r>
              <a:rPr lang="en-CA" dirty="0" smtClean="0"/>
              <a:t>CHAPITRE 11: La </a:t>
            </a:r>
            <a:r>
              <a:rPr lang="en-CA" dirty="0" err="1" smtClean="0"/>
              <a:t>gestion</a:t>
            </a:r>
            <a:r>
              <a:rPr lang="en-CA" dirty="0" smtClean="0"/>
              <a:t> des </a:t>
            </a:r>
            <a:r>
              <a:rPr lang="en-CA" dirty="0" err="1" smtClean="0"/>
              <a:t>individus</a:t>
            </a:r>
            <a:r>
              <a:rPr lang="en-CA" dirty="0" smtClean="0"/>
              <a:t> et des </a:t>
            </a:r>
            <a:r>
              <a:rPr lang="en-CA" dirty="0" err="1" smtClean="0"/>
              <a:t>groupes</a:t>
            </a:r>
            <a:r>
              <a:rPr lang="en-CA" dirty="0" smtClean="0"/>
              <a:t> et des </a:t>
            </a:r>
            <a:r>
              <a:rPr lang="en-CA" dirty="0" err="1" smtClean="0"/>
              <a:t>conflits</a:t>
            </a:r>
            <a:r>
              <a:rPr lang="en-CA" dirty="0" smtClean="0">
                <a:solidFill>
                  <a:schemeClr val="bg1"/>
                </a:solidFill>
              </a:rPr>
              <a:t/>
            </a:r>
            <a:br>
              <a:rPr lang="en-CA" dirty="0" smtClean="0">
                <a:solidFill>
                  <a:schemeClr val="bg1"/>
                </a:solidFill>
              </a:rPr>
            </a:br>
            <a:endParaRPr lang="fr-FR" i="1" dirty="0">
              <a:solidFill>
                <a:schemeClr val="bg1"/>
              </a:solidFill>
            </a:endParaRPr>
          </a:p>
        </p:txBody>
      </p:sp>
      <p:sp>
        <p:nvSpPr>
          <p:cNvPr id="6" name="Sous-titre 5"/>
          <p:cNvSpPr>
            <a:spLocks noGrp="1"/>
          </p:cNvSpPr>
          <p:nvPr>
            <p:ph type="subTitle" idx="1"/>
          </p:nvPr>
        </p:nvSpPr>
        <p:spPr>
          <a:xfrm>
            <a:off x="2517730" y="3594971"/>
            <a:ext cx="3569918" cy="588723"/>
          </a:xfrm>
        </p:spPr>
        <p:txBody>
          <a:bodyPr/>
          <a:lstStyle/>
          <a:p>
            <a:pPr algn="ctr"/>
            <a:r>
              <a:rPr lang="fr-FR" sz="1800" cap="none" dirty="0" smtClean="0">
                <a:solidFill>
                  <a:schemeClr val="bg2"/>
                </a:solidFill>
              </a:rPr>
              <a:t> </a:t>
            </a:r>
          </a:p>
          <a:p>
            <a:pPr algn="ctr"/>
            <a:r>
              <a:rPr lang="fr-FR" b="1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fr-FR" sz="1800" b="1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Professeur :Dr </a:t>
            </a:r>
            <a:r>
              <a:rPr lang="fr-FR" sz="1800" b="1" dirty="0" err="1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Séli</a:t>
            </a:r>
            <a:r>
              <a:rPr lang="fr-FR" sz="1800" b="1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APEDOME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35291" y="2319819"/>
            <a:ext cx="2901005" cy="755795"/>
          </a:xfrm>
          <a:prstGeom prst="rect">
            <a:avLst/>
          </a:prstGeom>
        </p:spPr>
        <p:txBody>
          <a:bodyPr>
            <a:prstTxWarp prst="textCanUp">
              <a:avLst>
                <a:gd name="adj" fmla="val 91037"/>
              </a:avLst>
            </a:prstTxWarp>
            <a:spAutoFit/>
          </a:bodyPr>
          <a:lstStyle/>
          <a:p>
            <a:pPr algn="ctr"/>
            <a:r>
              <a:rPr lang="fr-FR" sz="3200" i="1" kern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  <a:cs typeface="Calibri"/>
              </a:rPr>
              <a:t>Automne </a:t>
            </a:r>
            <a:r>
              <a:rPr lang="fr-FR" sz="3200" i="1" kern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  <a:cs typeface="Calibri"/>
              </a:rPr>
              <a:t>2019</a:t>
            </a:r>
            <a:endParaRPr lang="fr-FR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+mn-lt"/>
            </a:endParaRPr>
          </a:p>
        </p:txBody>
      </p:sp>
      <p:sp>
        <p:nvSpPr>
          <p:cNvPr id="7" name="Titre 4"/>
          <p:cNvSpPr txBox="1">
            <a:spLocks/>
          </p:cNvSpPr>
          <p:nvPr/>
        </p:nvSpPr>
        <p:spPr bwMode="gray">
          <a:xfrm>
            <a:off x="0" y="300624"/>
            <a:ext cx="9009530" cy="1202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  <a:t>INTRODUCTION</a:t>
            </a:r>
            <a:r>
              <a:rPr kumimoji="0" lang="en-CA" sz="3200" b="1" i="0" u="none" strike="noStrike" kern="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  <a:t> A LA GESTION DES AFFAIRES</a:t>
            </a:r>
            <a:r>
              <a:rPr kumimoji="0" lang="en-CA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  <a:t/>
            </a:r>
            <a:br>
              <a:rPr kumimoji="0" lang="en-CA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</a:br>
            <a:r>
              <a:rPr kumimoji="0" lang="en-CA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  <a:t>ADM1700 </a:t>
            </a:r>
            <a:r>
              <a:rPr lang="en-CA" sz="3200" b="1" kern="0" dirty="0" smtClean="0">
                <a:solidFill>
                  <a:schemeClr val="bg1"/>
                </a:solidFill>
                <a:latin typeface="Arial Narrow" pitchFamily="34" charset="0"/>
                <a:cs typeface="Tahoma" pitchFamily="34" charset="0"/>
              </a:rPr>
              <a:t>A</a:t>
            </a:r>
            <a:r>
              <a:rPr kumimoji="0" lang="fr-FR" sz="3200" b="1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  <a:t/>
            </a:r>
            <a:br>
              <a:rPr kumimoji="0" lang="fr-FR" sz="3200" b="1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arrow" pitchFamily="34" charset="0"/>
                <a:ea typeface="ＭＳ Ｐゴシック" charset="0"/>
                <a:cs typeface="Tahoma" pitchFamily="34" charset="0"/>
              </a:rPr>
            </a:br>
            <a:endParaRPr kumimoji="0" lang="fr-FR" sz="3200" b="1" i="1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Narrow" pitchFamily="34" charset="0"/>
              <a:ea typeface="ＭＳ Ｐゴシック" charset="0"/>
              <a:cs typeface="Tahoma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L’efficacité d’un groupe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866378" y="1340285"/>
            <a:ext cx="72776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Divers éléments favorisent l’harmonie dans le travail en groupe</a:t>
            </a:r>
            <a:endParaRPr lang="fr-FR" sz="1600" dirty="0"/>
          </a:p>
        </p:txBody>
      </p:sp>
      <p:sp>
        <p:nvSpPr>
          <p:cNvPr id="4" name="ZoneTexte 3"/>
          <p:cNvSpPr txBox="1"/>
          <p:nvPr/>
        </p:nvSpPr>
        <p:spPr>
          <a:xfrm>
            <a:off x="1929008" y="1954060"/>
            <a:ext cx="6325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normes du groupe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1891432" y="2642992"/>
            <a:ext cx="32567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Règles de conduite établies par les membres d’un groupe pour y assurer le maintien uniforme d’un comportement voulu.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5498926" y="2542784"/>
            <a:ext cx="32191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Tous les membres sont tenus d’accepter, de respecter et appliquer les normes adoptées par le groupe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1941534" y="4083485"/>
            <a:ext cx="25803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Exemples en entreprise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1803749" y="5273457"/>
            <a:ext cx="37578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Évitez de travailler trop vite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1891430" y="4647156"/>
            <a:ext cx="4258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Faites tout votre possible pour aider les clients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1916482" y="5912285"/>
            <a:ext cx="39331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Défendez vos collègues en présence du patron</a:t>
            </a:r>
            <a:endParaRPr lang="fr-FR" sz="16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l="35746" t="50411" r="46329" b="24732"/>
          <a:stretch>
            <a:fillRect/>
          </a:stretch>
        </p:blipFill>
        <p:spPr bwMode="auto">
          <a:xfrm>
            <a:off x="5948804" y="4283901"/>
            <a:ext cx="2731733" cy="21308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Flèche vers la droite 6"/>
          <p:cNvSpPr/>
          <p:nvPr/>
        </p:nvSpPr>
        <p:spPr bwMode="auto">
          <a:xfrm>
            <a:off x="175365" y="2103926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Espace réservé du contenu 1"/>
          <p:cNvSpPr>
            <a:spLocks noGrp="1"/>
          </p:cNvSpPr>
          <p:nvPr>
            <p:ph idx="11"/>
          </p:nvPr>
        </p:nvSpPr>
        <p:spPr>
          <a:xfrm>
            <a:off x="0" y="1440493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L’efficacité d’un groupe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2267211" y="1340285"/>
            <a:ext cx="4784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 nombre de membres du groupe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891430" y="2242159"/>
            <a:ext cx="3306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Plus les membres d’un groupe sont nombreux, moins ils ont à cœur d’y jouer un rôle actif.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6100175" y="2379945"/>
            <a:ext cx="3043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Plus le groupe s’agrandit le degré de familiarité et d’intimité entre les membres  se réduit.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2029216" y="4233797"/>
            <a:ext cx="42463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rgbClr val="FF0000"/>
                </a:solidFill>
              </a:rPr>
              <a:t>Un groupe de travail doit idéalement</a:t>
            </a:r>
            <a:endParaRPr lang="fr-FR" sz="1600" dirty="0">
              <a:solidFill>
                <a:srgbClr val="FF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1941534" y="4910203"/>
            <a:ext cx="46847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Avoir entre 3 et 9 membres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1828800" y="5561556"/>
            <a:ext cx="3958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Compter de préférence un nombre impair de membres</a:t>
            </a:r>
            <a:endParaRPr lang="fr-FR" sz="16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 l="19069" t="30498" r="51662" b="13014"/>
          <a:stretch>
            <a:fillRect/>
          </a:stretch>
        </p:blipFill>
        <p:spPr bwMode="auto">
          <a:xfrm>
            <a:off x="6162805" y="3702880"/>
            <a:ext cx="2719559" cy="2952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Flèche vers la droite 6"/>
          <p:cNvSpPr/>
          <p:nvPr/>
        </p:nvSpPr>
        <p:spPr bwMode="auto">
          <a:xfrm>
            <a:off x="175365" y="2103926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Espace réservé du contenu 1"/>
          <p:cNvSpPr>
            <a:spLocks noGrp="1"/>
          </p:cNvSpPr>
          <p:nvPr>
            <p:ph idx="11"/>
          </p:nvPr>
        </p:nvSpPr>
        <p:spPr>
          <a:xfrm>
            <a:off x="0" y="1440493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L’efficacité d’un groupe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2254685" y="1265129"/>
            <a:ext cx="6325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attentes des membres quant à leurs rôles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091847" y="1778696"/>
            <a:ext cx="63005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Dans l’attribution des rôles le responsable doit éviter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2041743" y="2192055"/>
            <a:ext cx="30939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dirty="0" smtClean="0">
                <a:solidFill>
                  <a:srgbClr val="FF0000"/>
                </a:solidFill>
              </a:rPr>
              <a:t>L’ambiguïté du rôle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891430" y="2605414"/>
            <a:ext cx="6789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Définition imprécise des tâches ou des activités que doit accomplir un membre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1966587" y="3194137"/>
            <a:ext cx="6350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dirty="0" smtClean="0">
                <a:solidFill>
                  <a:srgbClr val="FF0000"/>
                </a:solidFill>
              </a:rPr>
              <a:t>Un conflit de rôle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1991638" y="3594970"/>
            <a:ext cx="6200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-Un membre reçoit des instructions contradictoires de deux personnes pour un même travail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2029217" y="4396636"/>
            <a:ext cx="63131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-Un supérieur donne  des directives incompatibles avec ses  ordres antérieurs</a:t>
            </a:r>
            <a:endParaRPr lang="fr-FR" sz="1600" dirty="0"/>
          </a:p>
        </p:txBody>
      </p:sp>
      <p:sp>
        <p:nvSpPr>
          <p:cNvPr id="11" name="ZoneTexte 10"/>
          <p:cNvSpPr txBox="1"/>
          <p:nvPr/>
        </p:nvSpPr>
        <p:spPr>
          <a:xfrm>
            <a:off x="2091847" y="5035463"/>
            <a:ext cx="64258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dirty="0" smtClean="0">
                <a:solidFill>
                  <a:srgbClr val="FF0000"/>
                </a:solidFill>
              </a:rPr>
              <a:t>Une surcharge de travail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2104373" y="5636712"/>
            <a:ext cx="6250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Un membre qui accomplit une tâche alors qu’il n’a pas le temps ou les compétences requises.</a:t>
            </a:r>
            <a:endParaRPr lang="fr-FR" sz="1600" dirty="0"/>
          </a:p>
        </p:txBody>
      </p:sp>
      <p:sp>
        <p:nvSpPr>
          <p:cNvPr id="13" name="Flèche vers la droite 6"/>
          <p:cNvSpPr/>
          <p:nvPr/>
        </p:nvSpPr>
        <p:spPr bwMode="auto">
          <a:xfrm>
            <a:off x="175365" y="2103926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Espace réservé du contenu 1"/>
          <p:cNvSpPr>
            <a:spLocks noGrp="1"/>
          </p:cNvSpPr>
          <p:nvPr>
            <p:ph idx="11"/>
          </p:nvPr>
        </p:nvSpPr>
        <p:spPr>
          <a:xfrm>
            <a:off x="0" y="1440493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L’efficacité d’un groupe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2755726" y="1365337"/>
            <a:ext cx="31315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La cohésion du groupe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766171" y="2254686"/>
            <a:ext cx="37828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Une force qui amène les membres d’un groupe à collaborer efficacement, à demeurer au sein du groupe, et à agir d’une manière compatible.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1903956" y="4058433"/>
            <a:ext cx="4835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La cohésion du groupe se bâtit sur :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828800" y="4597051"/>
            <a:ext cx="51231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L’attirance interpersonnelle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1891430" y="5160723"/>
            <a:ext cx="39206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Le nombre de membres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5511452" y="5010412"/>
            <a:ext cx="36325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La possibilité d’entretenir des liens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5110620" y="5962389"/>
            <a:ext cx="3883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La recherche d’objectifs communs</a:t>
            </a:r>
            <a:endParaRPr lang="fr-FR" sz="1600" dirty="0"/>
          </a:p>
        </p:txBody>
      </p:sp>
      <p:sp>
        <p:nvSpPr>
          <p:cNvPr id="11" name="ZoneTexte 10"/>
          <p:cNvSpPr txBox="1"/>
          <p:nvPr/>
        </p:nvSpPr>
        <p:spPr>
          <a:xfrm>
            <a:off x="2066795" y="6075123"/>
            <a:ext cx="3407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Les pressions venant de l’extérieur</a:t>
            </a:r>
            <a:endParaRPr lang="fr-FR" sz="16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 l="25521" t="49127" r="58169" b="31343"/>
          <a:stretch>
            <a:fillRect/>
          </a:stretch>
        </p:blipFill>
        <p:spPr bwMode="auto">
          <a:xfrm>
            <a:off x="5473874" y="1843972"/>
            <a:ext cx="3030593" cy="2041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Flèche vers la droite 6"/>
          <p:cNvSpPr/>
          <p:nvPr/>
        </p:nvSpPr>
        <p:spPr bwMode="auto">
          <a:xfrm>
            <a:off x="175365" y="2103926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Espace réservé du contenu 1"/>
          <p:cNvSpPr>
            <a:spLocks noGrp="1"/>
          </p:cNvSpPr>
          <p:nvPr>
            <p:ph idx="11"/>
          </p:nvPr>
        </p:nvSpPr>
        <p:spPr>
          <a:xfrm>
            <a:off x="0" y="1440493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L’efficacité d’un groupe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2254685" y="1377863"/>
            <a:ext cx="6325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 statut des membres du groupe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004165" y="2129425"/>
            <a:ext cx="35448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/>
              <a:t>Le statut se rattache au titre, aux diplômes, aux compétences ou à l’ancienneté d’un membre par rapport à d’autres</a:t>
            </a:r>
            <a:endParaRPr lang="fr-FR" sz="1800" dirty="0"/>
          </a:p>
        </p:txBody>
      </p:sp>
      <p:sp>
        <p:nvSpPr>
          <p:cNvPr id="6" name="ZoneTexte 5"/>
          <p:cNvSpPr txBox="1"/>
          <p:nvPr/>
        </p:nvSpPr>
        <p:spPr>
          <a:xfrm>
            <a:off x="2066795" y="4446740"/>
            <a:ext cx="62254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i="1" dirty="0" smtClean="0"/>
              <a:t>Les personnes qui occupent une position élevée peuvent davantage influencer les autres membres du groupe et ses décisions</a:t>
            </a:r>
            <a:endParaRPr lang="fr-FR" sz="1800" i="1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 l="23753" t="42667" r="56603" b="25634"/>
          <a:stretch>
            <a:fillRect/>
          </a:stretch>
        </p:blipFill>
        <p:spPr bwMode="auto">
          <a:xfrm>
            <a:off x="6313118" y="2018829"/>
            <a:ext cx="2066794" cy="1876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Flèche vers la droite 6"/>
          <p:cNvSpPr/>
          <p:nvPr/>
        </p:nvSpPr>
        <p:spPr bwMode="auto">
          <a:xfrm>
            <a:off x="175365" y="2103926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Espace réservé du contenu 1"/>
          <p:cNvSpPr>
            <a:spLocks noGrp="1"/>
          </p:cNvSpPr>
          <p:nvPr>
            <p:ph idx="11"/>
          </p:nvPr>
        </p:nvSpPr>
        <p:spPr>
          <a:xfrm>
            <a:off x="0" y="1440493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Arial" charset="0"/>
                <a:cs typeface="Arial" charset="0"/>
              </a:rPr>
              <a:t>Les activités des membres d’un groupe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292263" y="1164921"/>
            <a:ext cx="61127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activités liées à la tâche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791223" y="2066794"/>
            <a:ext cx="36701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/>
              <a:t>Englobent toutes les initiatives prises au cours de la réalisation d’un projet, d’un programme, ou d’une fonction pour atteindre les objectifs établis.</a:t>
            </a:r>
            <a:endParaRPr lang="fr-FR" sz="1800" dirty="0"/>
          </a:p>
        </p:txBody>
      </p:sp>
      <p:sp>
        <p:nvSpPr>
          <p:cNvPr id="11" name="ZoneTexte 10"/>
          <p:cNvSpPr txBox="1"/>
          <p:nvPr/>
        </p:nvSpPr>
        <p:spPr>
          <a:xfrm>
            <a:off x="1916483" y="4146113"/>
            <a:ext cx="64383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Suggérer des tâches, des objectifs , cerner un problème et y apporter des solutions</a:t>
            </a:r>
            <a:endParaRPr lang="fr-FR" sz="1600" dirty="0"/>
          </a:p>
        </p:txBody>
      </p:sp>
      <p:sp>
        <p:nvSpPr>
          <p:cNvPr id="12" name="ZoneTexte 11"/>
          <p:cNvSpPr txBox="1"/>
          <p:nvPr/>
        </p:nvSpPr>
        <p:spPr>
          <a:xfrm>
            <a:off x="1954060" y="5185773"/>
            <a:ext cx="6200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Résumer les idées énoncées par les membres du groupe</a:t>
            </a:r>
            <a:endParaRPr lang="fr-FR" sz="1600" dirty="0"/>
          </a:p>
        </p:txBody>
      </p:sp>
      <p:sp>
        <p:nvSpPr>
          <p:cNvPr id="13" name="ZoneTexte 12"/>
          <p:cNvSpPr txBox="1"/>
          <p:nvPr/>
        </p:nvSpPr>
        <p:spPr>
          <a:xfrm>
            <a:off x="1878904" y="6025016"/>
            <a:ext cx="70145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Interpréter les idées et les opinions émises par les autres membres</a:t>
            </a:r>
            <a:endParaRPr lang="fr-FR" sz="160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 l="9211" t="31270" r="43863" b="11361"/>
          <a:stretch>
            <a:fillRect/>
          </a:stretch>
        </p:blipFill>
        <p:spPr bwMode="auto">
          <a:xfrm>
            <a:off x="5599046" y="1628384"/>
            <a:ext cx="3417449" cy="2350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Flèche vers la droite 6"/>
          <p:cNvSpPr/>
          <p:nvPr/>
        </p:nvSpPr>
        <p:spPr bwMode="auto">
          <a:xfrm>
            <a:off x="150313" y="2329395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Espace réservé du contenu 1"/>
          <p:cNvSpPr>
            <a:spLocks noGrp="1"/>
          </p:cNvSpPr>
          <p:nvPr>
            <p:ph idx="11"/>
          </p:nvPr>
        </p:nvSpPr>
        <p:spPr>
          <a:xfrm>
            <a:off x="0" y="1490597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Arial" charset="0"/>
                <a:cs typeface="Arial" charset="0"/>
              </a:rPr>
              <a:t>Les activités des membres d’un groupe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194142" y="1354898"/>
            <a:ext cx="61127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activités liées à l’entretien de la vie du groupe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954060" y="2304789"/>
            <a:ext cx="30312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Visent à préserver la cohésion et l’harmonie du groupe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1929008" y="3244241"/>
            <a:ext cx="29185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Améliorer les relations entre les membres, rendre le groupe plus productif et plus intéressant.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1991638" y="4847571"/>
            <a:ext cx="66763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Enrayer les tensions 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1954059" y="5336085"/>
            <a:ext cx="68642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Se montrer amical, sympathique, sensible et chaleureux</a:t>
            </a:r>
            <a:endParaRPr lang="fr-FR" sz="1600" dirty="0"/>
          </a:p>
        </p:txBody>
      </p:sp>
      <p:sp>
        <p:nvSpPr>
          <p:cNvPr id="11" name="ZoneTexte 10"/>
          <p:cNvSpPr txBox="1"/>
          <p:nvPr/>
        </p:nvSpPr>
        <p:spPr>
          <a:xfrm>
            <a:off x="2041743" y="5962387"/>
            <a:ext cx="65135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Vérifier s’il y a un consensus</a:t>
            </a:r>
            <a:endParaRPr lang="fr-FR" sz="1600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 l="11746" t="31269" r="44395" b="12864"/>
          <a:stretch>
            <a:fillRect/>
          </a:stretch>
        </p:blipFill>
        <p:spPr bwMode="auto">
          <a:xfrm>
            <a:off x="5108786" y="2192055"/>
            <a:ext cx="3747115" cy="26848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Flèche vers la droite 6"/>
          <p:cNvSpPr/>
          <p:nvPr/>
        </p:nvSpPr>
        <p:spPr bwMode="auto">
          <a:xfrm>
            <a:off x="150313" y="2329395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Espace réservé du contenu 1"/>
          <p:cNvSpPr>
            <a:spLocks noGrp="1"/>
          </p:cNvSpPr>
          <p:nvPr>
            <p:ph idx="11"/>
          </p:nvPr>
        </p:nvSpPr>
        <p:spPr>
          <a:xfrm>
            <a:off x="0" y="1490597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Arial" charset="0"/>
                <a:cs typeface="Arial" charset="0"/>
              </a:rPr>
              <a:t>Les activités des membres d’un groupe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158653" y="1281838"/>
            <a:ext cx="35406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activités individuelles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753644" y="2041749"/>
            <a:ext cx="3970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Elles ne visent ni à la réalisation, ni à l’entretien de la vie du groupe.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2029216" y="2956150"/>
            <a:ext cx="28935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Elles peuvent paralyser le fonctionnement du groupe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1979112" y="4384110"/>
            <a:ext cx="6350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S’opposer sans cesse aux idées des autres en détournant la conversation à des fins personnelles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2066795" y="5223353"/>
            <a:ext cx="68517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Se montrer agressif en minimisant l’importance des autres ou de leur travail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2054268" y="6025019"/>
            <a:ext cx="67640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Manipuler les autres pour satisfaire ses propres besoins</a:t>
            </a:r>
            <a:endParaRPr lang="fr-FR" sz="1600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 l="4732" t="30246" r="39014" b="11512"/>
          <a:stretch>
            <a:fillRect/>
          </a:stretch>
        </p:blipFill>
        <p:spPr bwMode="auto">
          <a:xfrm>
            <a:off x="5348177" y="2254685"/>
            <a:ext cx="3260501" cy="18988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Flèche vers la droite 6"/>
          <p:cNvSpPr/>
          <p:nvPr/>
        </p:nvSpPr>
        <p:spPr bwMode="auto">
          <a:xfrm>
            <a:off x="150313" y="2329395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Espace réservé du contenu 1"/>
          <p:cNvSpPr>
            <a:spLocks noGrp="1"/>
          </p:cNvSpPr>
          <p:nvPr>
            <p:ph idx="11"/>
          </p:nvPr>
        </p:nvSpPr>
        <p:spPr>
          <a:xfrm>
            <a:off x="0" y="1490597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fonctionnement d’un groupe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1891430" y="1277655"/>
            <a:ext cx="44216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 modèle  de Georges Homans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2129425" y="2192055"/>
            <a:ext cx="3594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intrants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903957" y="2818356"/>
            <a:ext cx="42087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Englobent des éléments comme les activités , les structures (taille de l’équipe, caractéristique des membres, ressources disponibles, technologie,..) ainsi  que les valeurs et les normes organisationnelles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2031304" y="4461354"/>
            <a:ext cx="3594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La dynamique des groupes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2054269" y="5223350"/>
            <a:ext cx="3181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Les activités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2141951" y="5624183"/>
            <a:ext cx="56367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Les normes ( règles de conduites)</a:t>
            </a:r>
            <a:endParaRPr lang="fr-FR" sz="1600" dirty="0"/>
          </a:p>
        </p:txBody>
      </p:sp>
      <p:sp>
        <p:nvSpPr>
          <p:cNvPr id="11" name="ZoneTexte 10"/>
          <p:cNvSpPr txBox="1"/>
          <p:nvPr/>
        </p:nvSpPr>
        <p:spPr>
          <a:xfrm>
            <a:off x="2066795" y="6037542"/>
            <a:ext cx="63131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Les interactions entre les membres (l’entretien de la vie du groupe)</a:t>
            </a:r>
            <a:endParaRPr lang="fr-FR" sz="1600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 l="28520" t="22535" r="47099" b="15568"/>
          <a:stretch>
            <a:fillRect/>
          </a:stretch>
        </p:blipFill>
        <p:spPr bwMode="auto">
          <a:xfrm>
            <a:off x="6250488" y="1568028"/>
            <a:ext cx="2179528" cy="3112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ZoneTexte 11"/>
          <p:cNvSpPr txBox="1"/>
          <p:nvPr/>
        </p:nvSpPr>
        <p:spPr>
          <a:xfrm>
            <a:off x="6037545" y="4772416"/>
            <a:ext cx="31064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Georges Homans( 1910-1989)</a:t>
            </a:r>
            <a:endParaRPr lang="fr-FR" sz="1600" dirty="0"/>
          </a:p>
        </p:txBody>
      </p:sp>
      <p:sp>
        <p:nvSpPr>
          <p:cNvPr id="13" name="Flèche vers la droite 6"/>
          <p:cNvSpPr/>
          <p:nvPr/>
        </p:nvSpPr>
        <p:spPr bwMode="auto">
          <a:xfrm>
            <a:off x="162839" y="2630020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fonctionnement d’un groupe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2192055" y="1340292"/>
            <a:ext cx="2242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extrants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2193099" y="1701807"/>
            <a:ext cx="3331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influence :</a:t>
            </a:r>
          </a:p>
          <a:p>
            <a:endParaRPr lang="fr-FR" sz="1600" dirty="0" smtClean="0"/>
          </a:p>
          <a:p>
            <a:pPr>
              <a:buFont typeface="Wingdings" pitchFamily="2" charset="2"/>
              <a:buChar char="§"/>
            </a:pPr>
            <a:r>
              <a:rPr lang="fr-FR" sz="1600" dirty="0" smtClean="0"/>
              <a:t>sur le rendement 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2255207" y="2570271"/>
            <a:ext cx="42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Sur la productivité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2204581" y="2918564"/>
            <a:ext cx="42463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Le taux d’absentéisme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2317315" y="3594970"/>
            <a:ext cx="2793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La rétroaction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2054269" y="4171167"/>
            <a:ext cx="3331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Lorsque les extrants ne sont pas satisfaisants, on en déduit que les intrants n’ont pas l’effet désiré sur la dynamique  du groupe</a:t>
            </a:r>
            <a:endParaRPr lang="fr-FR" sz="1600" dirty="0"/>
          </a:p>
        </p:txBody>
      </p:sp>
      <p:sp>
        <p:nvSpPr>
          <p:cNvPr id="11" name="ZoneTexte 10"/>
          <p:cNvSpPr txBox="1"/>
          <p:nvPr/>
        </p:nvSpPr>
        <p:spPr>
          <a:xfrm>
            <a:off x="5549030" y="4384110"/>
            <a:ext cx="3594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Des modifications doivent être apportées pour obtenir de meilleurs résultats.</a:t>
            </a:r>
            <a:endParaRPr lang="fr-FR" sz="1600" dirty="0"/>
          </a:p>
        </p:txBody>
      </p:sp>
      <p:sp>
        <p:nvSpPr>
          <p:cNvPr id="12" name="ZoneTexte 11"/>
          <p:cNvSpPr txBox="1"/>
          <p:nvPr/>
        </p:nvSpPr>
        <p:spPr>
          <a:xfrm>
            <a:off x="2054268" y="5974915"/>
            <a:ext cx="42337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Exemple: réduire le nombre de membres…</a:t>
            </a:r>
            <a:endParaRPr lang="fr-FR" sz="16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 l="36338" t="43397" r="55945" b="37202"/>
          <a:stretch>
            <a:fillRect/>
          </a:stretch>
        </p:blipFill>
        <p:spPr bwMode="auto">
          <a:xfrm>
            <a:off x="6690308" y="1465545"/>
            <a:ext cx="1864967" cy="2637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Flèche vers la droite 6"/>
          <p:cNvSpPr/>
          <p:nvPr/>
        </p:nvSpPr>
        <p:spPr bwMode="auto">
          <a:xfrm>
            <a:off x="162839" y="2630020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r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FR" dirty="0">
                <a:latin typeface="Arial Narrow" charset="0"/>
                <a:cs typeface="Tahoma" charset="0"/>
              </a:rPr>
              <a:t>Plan</a:t>
            </a:r>
          </a:p>
        </p:txBody>
      </p:sp>
      <p:sp>
        <p:nvSpPr>
          <p:cNvPr id="16387" name="Rectangle 9"/>
          <p:cNvSpPr>
            <a:spLocks noGrp="1" noChangeArrowheads="1"/>
          </p:cNvSpPr>
          <p:nvPr>
            <p:ph idx="1"/>
          </p:nvPr>
        </p:nvSpPr>
        <p:spPr>
          <a:xfrm>
            <a:off x="300625" y="1614334"/>
            <a:ext cx="8843375" cy="3888144"/>
          </a:xfrm>
        </p:spPr>
        <p:txBody>
          <a:bodyPr/>
          <a:lstStyle/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</a:pPr>
            <a:r>
              <a:rPr lang="fr-FR" sz="2000" b="1" dirty="0" smtClean="0">
                <a:latin typeface="Arial" charset="0"/>
                <a:cs typeface="Arial" charset="0"/>
              </a:rPr>
              <a:t>Les groupes de travail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</a:pPr>
            <a:r>
              <a:rPr lang="fr-FR" sz="2000" b="1" dirty="0" smtClean="0">
                <a:latin typeface="Arial" charset="0"/>
                <a:cs typeface="Arial" charset="0"/>
              </a:rPr>
              <a:t>La promotion du groupe en équipe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</a:pPr>
            <a:r>
              <a:rPr lang="fr-FR" sz="2000" b="1" dirty="0" smtClean="0">
                <a:latin typeface="Arial" charset="0"/>
                <a:cs typeface="Arial" charset="0"/>
              </a:rPr>
              <a:t>La gestion des conflits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</a:pPr>
            <a:r>
              <a:rPr lang="fr-FR" sz="2000" b="1" dirty="0" smtClean="0">
                <a:latin typeface="Arial" charset="0"/>
                <a:cs typeface="Arial" charset="0"/>
              </a:rPr>
              <a:t>La gestion du stress</a:t>
            </a: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sz="2800" b="1" dirty="0">
              <a:latin typeface="Arial" charset="0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promotion du travail en équipe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828801" y="2167003"/>
            <a:ext cx="3782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Un groupe  est composé de deux ou plusieurs personnes et son organisation est structurée ou non.</a:t>
            </a:r>
            <a:endParaRPr lang="fr-FR" sz="1600" dirty="0"/>
          </a:p>
        </p:txBody>
      </p:sp>
      <p:sp>
        <p:nvSpPr>
          <p:cNvPr id="4" name="ZoneTexte 3"/>
          <p:cNvSpPr txBox="1"/>
          <p:nvPr/>
        </p:nvSpPr>
        <p:spPr>
          <a:xfrm>
            <a:off x="1929007" y="3933173"/>
            <a:ext cx="64884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Une équipe est également formée d’un certain nombre de personnes, mais ces personnes forment une alliance dans le but de collaborer à la réalisation d’un objectif commun.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1853852" y="5336088"/>
            <a:ext cx="24300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Équipe de golf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1878906" y="5924811"/>
            <a:ext cx="22171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Equipe de hockey</a:t>
            </a:r>
            <a:endParaRPr lang="fr-FR" sz="1600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 l="19775" t="28094" r="41859" b="26235"/>
          <a:stretch>
            <a:fillRect/>
          </a:stretch>
        </p:blipFill>
        <p:spPr bwMode="auto">
          <a:xfrm>
            <a:off x="5819486" y="1684587"/>
            <a:ext cx="3149149" cy="21086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 cstate="print"/>
          <a:srcRect l="25589" t="33525" r="43836" b="26585"/>
          <a:stretch>
            <a:fillRect/>
          </a:stretch>
        </p:blipFill>
        <p:spPr bwMode="auto">
          <a:xfrm>
            <a:off x="5899759" y="5010310"/>
            <a:ext cx="2517731" cy="18476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Flèche vers la droite 6"/>
          <p:cNvSpPr/>
          <p:nvPr/>
        </p:nvSpPr>
        <p:spPr bwMode="auto">
          <a:xfrm>
            <a:off x="162839" y="2855489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types d’équipes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991638" y="1227551"/>
            <a:ext cx="6012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équipes de résolution de problèmes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966586" y="1741118"/>
            <a:ext cx="70145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Formulent des recommandations sur la manière d’améliorer la qualité du travail, de réduire les frais d’exploitation, de rendre l’environnement de travail plus agréable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2066795" y="3319397"/>
            <a:ext cx="6338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équipes créées dans un but particulier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2016690" y="2768252"/>
            <a:ext cx="46221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25 à 30 membres idéalement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1991638" y="3870542"/>
            <a:ext cx="6876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5 à 20 employés issus de différents services dont la tâche est d’instaurer de nouveaux procédés de travail.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2056357" y="4711874"/>
            <a:ext cx="6338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équipes autogérées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66586" y="5285984"/>
            <a:ext cx="68141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5 à 15 membres qui travaillent ensemble de manière continue dans le but d’élaborer des objectifs, d’établir des calendriers, assurer la rotation des tâches.</a:t>
            </a:r>
            <a:endParaRPr lang="fr-FR" sz="1600" dirty="0"/>
          </a:p>
        </p:txBody>
      </p:sp>
      <p:sp>
        <p:nvSpPr>
          <p:cNvPr id="11" name="Flèche vers la droite 6"/>
          <p:cNvSpPr/>
          <p:nvPr/>
        </p:nvSpPr>
        <p:spPr bwMode="auto">
          <a:xfrm>
            <a:off x="162839" y="2855489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Efficacité d’une équipe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304789" y="1315233"/>
            <a:ext cx="5674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L’effort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891428" y="1866378"/>
            <a:ext cx="3319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La quantité d’énergie qu’une personne consacre à une tâche.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1916483" y="3657600"/>
            <a:ext cx="6513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aptitudes et les connaissances des membres du groupe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903957" y="4747364"/>
            <a:ext cx="62129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stratégies axées sur le rendement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979113" y="5361140"/>
            <a:ext cx="61001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Viser des buts élevés, encourager les membres par des récompenses.</a:t>
            </a:r>
            <a:endParaRPr lang="fr-FR" sz="1600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 l="21549" t="39160" r="41944" b="32094"/>
          <a:stretch>
            <a:fillRect/>
          </a:stretch>
        </p:blipFill>
        <p:spPr bwMode="auto">
          <a:xfrm>
            <a:off x="5019113" y="1714828"/>
            <a:ext cx="3962050" cy="1754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Flèche vers la droite 6"/>
          <p:cNvSpPr/>
          <p:nvPr/>
        </p:nvSpPr>
        <p:spPr bwMode="auto">
          <a:xfrm>
            <a:off x="162839" y="2855489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gestion des conflits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979112" y="1903956"/>
            <a:ext cx="5260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/>
              <a:t>Situation dans laquelle des personnes des équipes ou des organisations s’opposent.</a:t>
            </a:r>
            <a:endParaRPr lang="fr-FR" sz="1800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 l="31099" t="40113" r="50563" b="33145"/>
          <a:stretch>
            <a:fillRect/>
          </a:stretch>
        </p:blipFill>
        <p:spPr bwMode="auto">
          <a:xfrm>
            <a:off x="6079709" y="2762254"/>
            <a:ext cx="2794716" cy="2292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ZoneTexte 4"/>
          <p:cNvSpPr txBox="1"/>
          <p:nvPr/>
        </p:nvSpPr>
        <p:spPr>
          <a:xfrm>
            <a:off x="2242160" y="5511452"/>
            <a:ext cx="5323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/>
              <a:t>Les conflits peuvent provoquer des effets négatifs sur une organisation.</a:t>
            </a:r>
            <a:endParaRPr lang="fr-FR" sz="1800" dirty="0"/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 cstate="print"/>
          <a:srcRect l="33634" t="45005" r="53644" b="39068"/>
          <a:stretch>
            <a:fillRect/>
          </a:stretch>
        </p:blipFill>
        <p:spPr bwMode="auto">
          <a:xfrm>
            <a:off x="2357539" y="2993719"/>
            <a:ext cx="2690449" cy="189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Flèche vers la droite 6"/>
          <p:cNvSpPr/>
          <p:nvPr/>
        </p:nvSpPr>
        <p:spPr bwMode="auto">
          <a:xfrm>
            <a:off x="313151" y="3644629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types de conflits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893513" y="1164920"/>
            <a:ext cx="338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Conflit personnel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016690" y="1691014"/>
            <a:ext cx="26054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Survient lorsqu’un employé reçoit des directives contradictoires de son supérieur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4684735" y="1603331"/>
            <a:ext cx="44592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Exemple: </a:t>
            </a:r>
          </a:p>
          <a:p>
            <a:pPr>
              <a:buFont typeface="Wingdings" pitchFamily="2" charset="2"/>
              <a:buChar char="§"/>
            </a:pPr>
            <a:r>
              <a:rPr lang="fr-FR" sz="1600" dirty="0" smtClean="0"/>
              <a:t>un supérieur demande à un stagiaire de réviser trois fois son rapport avant la soumission.</a:t>
            </a:r>
          </a:p>
          <a:p>
            <a:pPr>
              <a:buFont typeface="Wingdings" pitchFamily="2" charset="2"/>
              <a:buChar char="§"/>
            </a:pPr>
            <a:r>
              <a:rPr lang="fr-FR" sz="1600" dirty="0" smtClean="0"/>
              <a:t>Le même supérieur reproche au stagiaire des jours plus tard de ne pas être assez productif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2392471" y="3169085"/>
            <a:ext cx="48099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Conflit </a:t>
            </a:r>
            <a:r>
              <a:rPr lang="fr-FR" dirty="0" err="1" smtClean="0">
                <a:solidFill>
                  <a:srgbClr val="FF0000"/>
                </a:solidFill>
              </a:rPr>
              <a:t>intrapersonnel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979112" y="3670125"/>
            <a:ext cx="30438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Survient lorsqu’un individu se heurte à des facteurs internes liés à des pulsions et à des motivations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5123145" y="3757807"/>
            <a:ext cx="38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Exemple: un employé travaillant sur deux dossiers, l’un plaisant l’autre fastidieux mais urgent et prioritaire.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2805830" y="4822512"/>
            <a:ext cx="3194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Conflit interpersonnel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2029216" y="5285976"/>
            <a:ext cx="33809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Oppose deux individus ( deux collègues)</a:t>
            </a:r>
            <a:endParaRPr lang="fr-FR" sz="1600" dirty="0"/>
          </a:p>
        </p:txBody>
      </p:sp>
      <p:sp>
        <p:nvSpPr>
          <p:cNvPr id="11" name="ZoneTexte 10"/>
          <p:cNvSpPr txBox="1"/>
          <p:nvPr/>
        </p:nvSpPr>
        <p:spPr>
          <a:xfrm>
            <a:off x="5323563" y="5273449"/>
            <a:ext cx="31064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Un conflit  entre un individu et son groupe</a:t>
            </a:r>
            <a:endParaRPr lang="fr-FR" sz="1600" dirty="0"/>
          </a:p>
        </p:txBody>
      </p:sp>
      <p:sp>
        <p:nvSpPr>
          <p:cNvPr id="12" name="ZoneTexte 11"/>
          <p:cNvSpPr txBox="1"/>
          <p:nvPr/>
        </p:nvSpPr>
        <p:spPr>
          <a:xfrm>
            <a:off x="2855934" y="5899755"/>
            <a:ext cx="4033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Un conflit intergroupes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2217106" y="6338166"/>
            <a:ext cx="66137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Les unités organisationnelles ne s’entendent pas sur un point.</a:t>
            </a:r>
            <a:endParaRPr lang="fr-FR" sz="1600" dirty="0"/>
          </a:p>
        </p:txBody>
      </p:sp>
      <p:sp>
        <p:nvSpPr>
          <p:cNvPr id="14" name="Flèche vers la droite 6"/>
          <p:cNvSpPr/>
          <p:nvPr/>
        </p:nvSpPr>
        <p:spPr bwMode="auto">
          <a:xfrm>
            <a:off x="313151" y="3644629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causes de conflits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1866377" y="1853853"/>
            <a:ext cx="32943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Incompatibilité des objectifs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6087649" y="1853853"/>
            <a:ext cx="30563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Des ressources limitées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1903956" y="2743200"/>
            <a:ext cx="29937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Une divergence des valeurs ou des croyances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5824603" y="2868461"/>
            <a:ext cx="3319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Les relations organisationnelles ( satisfaire les besoins de plusieurs autorités)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1941535" y="3770335"/>
            <a:ext cx="2993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Chevauchement des responsabilités (en cas de non réalisation des objectifs)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5511452" y="4070960"/>
            <a:ext cx="36325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Une mauvaise communication</a:t>
            </a:r>
            <a:endParaRPr lang="fr-FR" sz="1600" dirty="0"/>
          </a:p>
        </p:txBody>
      </p:sp>
      <p:sp>
        <p:nvSpPr>
          <p:cNvPr id="11" name="ZoneTexte 10"/>
          <p:cNvSpPr txBox="1"/>
          <p:nvPr/>
        </p:nvSpPr>
        <p:spPr>
          <a:xfrm>
            <a:off x="1803749" y="5060516"/>
            <a:ext cx="40459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L’interdépendance des tâches ( exemple un mécanicien qui attend la réception des pièces afin d’achever sa réparation)</a:t>
            </a:r>
            <a:endParaRPr lang="fr-FR" sz="1600" dirty="0"/>
          </a:p>
        </p:txBody>
      </p:sp>
      <p:sp>
        <p:nvSpPr>
          <p:cNvPr id="12" name="ZoneTexte 11"/>
          <p:cNvSpPr txBox="1"/>
          <p:nvPr/>
        </p:nvSpPr>
        <p:spPr>
          <a:xfrm>
            <a:off x="6137754" y="5010412"/>
            <a:ext cx="2780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La rémunération individuelle</a:t>
            </a:r>
            <a:endParaRPr lang="fr-FR" sz="1600" dirty="0"/>
          </a:p>
        </p:txBody>
      </p:sp>
      <p:sp>
        <p:nvSpPr>
          <p:cNvPr id="13" name="Flèche vers la droite 6"/>
          <p:cNvSpPr/>
          <p:nvPr/>
        </p:nvSpPr>
        <p:spPr bwMode="auto">
          <a:xfrm>
            <a:off x="263047" y="3882624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moyens d’enrayer les conflits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041742" y="1277655"/>
            <a:ext cx="6663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Procédés structuraux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004164" y="2116899"/>
            <a:ext cx="3331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La clarification des rôles et responsabilités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1866378" y="4033381"/>
            <a:ext cx="6789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L’amélioration de la communication entre les unités organisationnelles qui collaborent 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2029216" y="4847573"/>
            <a:ext cx="71147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La transformation de la culture organisationnelle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1891430" y="5686816"/>
            <a:ext cx="67390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La modification des structures organisationnelles</a:t>
            </a:r>
            <a:endParaRPr lang="fr-FR" sz="1600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 l="25352" t="37108" r="46085" b="31793"/>
          <a:stretch>
            <a:fillRect/>
          </a:stretch>
        </p:blipFill>
        <p:spPr bwMode="auto">
          <a:xfrm>
            <a:off x="4953426" y="1716066"/>
            <a:ext cx="3595429" cy="22019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Flèche vers la droite 6"/>
          <p:cNvSpPr/>
          <p:nvPr/>
        </p:nvSpPr>
        <p:spPr bwMode="auto">
          <a:xfrm>
            <a:off x="187891" y="4032936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moyens d’enrayer les conflits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954060" y="1252603"/>
            <a:ext cx="6851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procédés relationnels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954060" y="3494762"/>
            <a:ext cx="21544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dirty="0" smtClean="0">
                <a:solidFill>
                  <a:srgbClr val="FF0000"/>
                </a:solidFill>
              </a:rPr>
              <a:t>L’évitement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1741117" y="4584526"/>
            <a:ext cx="25928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Le gestionnaire ne s’affirme pas et évite la confrontation directe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4784938" y="2730674"/>
            <a:ext cx="4359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Éviter de prendre  position afin de ne pas aggraver le problème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4759885" y="3620022"/>
            <a:ext cx="3995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Demeurer neutre 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4659678" y="4421688"/>
            <a:ext cx="448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Attendre afin de prendre plus d’information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4647151" y="5123145"/>
            <a:ext cx="4709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Laisser aux individus en désaccord le temps de se calmer et envisager les faits objectivement</a:t>
            </a:r>
            <a:endParaRPr lang="fr-FR" sz="1600" dirty="0"/>
          </a:p>
        </p:txBody>
      </p:sp>
      <p:sp>
        <p:nvSpPr>
          <p:cNvPr id="10" name="Accolade ouvrante 9"/>
          <p:cNvSpPr/>
          <p:nvPr/>
        </p:nvSpPr>
        <p:spPr bwMode="auto">
          <a:xfrm>
            <a:off x="3832964" y="2492679"/>
            <a:ext cx="889348" cy="3475973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Flèche vers la droite 6"/>
          <p:cNvSpPr/>
          <p:nvPr/>
        </p:nvSpPr>
        <p:spPr bwMode="auto">
          <a:xfrm>
            <a:off x="187891" y="4032936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moyens d’enrayer les conflits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954062" y="2893512"/>
            <a:ext cx="2818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dirty="0" smtClean="0">
                <a:solidFill>
                  <a:srgbClr val="FF0000"/>
                </a:solidFill>
              </a:rPr>
              <a:t>La conciliation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4633584" y="2159522"/>
            <a:ext cx="42310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Une personne tente de faire disparaître les divergences d’opinions entre les individus qui s’affrontent  en apportant  sa coopération, sa participation et sa contribution mais sans exercer aucune autorité</a:t>
            </a:r>
          </a:p>
          <a:p>
            <a:pPr>
              <a:buFont typeface="Wingdings" pitchFamily="2" charset="2"/>
              <a:buChar char="§"/>
            </a:pP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4584699" y="4855749"/>
            <a:ext cx="38207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Met l’accent sur l’avantage des deux parties</a:t>
            </a:r>
            <a:endParaRPr lang="fr-FR" sz="1600" dirty="0"/>
          </a:p>
        </p:txBody>
      </p:sp>
      <p:sp>
        <p:nvSpPr>
          <p:cNvPr id="8" name="Accolade ouvrante 7"/>
          <p:cNvSpPr/>
          <p:nvPr/>
        </p:nvSpPr>
        <p:spPr bwMode="auto">
          <a:xfrm>
            <a:off x="3958224" y="1553227"/>
            <a:ext cx="905875" cy="4225273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Flèche vers la droite 6"/>
          <p:cNvSpPr/>
          <p:nvPr/>
        </p:nvSpPr>
        <p:spPr bwMode="auto">
          <a:xfrm>
            <a:off x="187891" y="4032936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moyens d’enrayer les conflits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653437" y="3256767"/>
            <a:ext cx="27557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Wingdings" pitchFamily="2" charset="2"/>
              <a:buChar char="§"/>
            </a:pPr>
            <a:r>
              <a:rPr lang="fr-FR" dirty="0" smtClean="0">
                <a:solidFill>
                  <a:srgbClr val="FF0000"/>
                </a:solidFill>
              </a:rPr>
              <a:t>Le compromis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4572000" y="1979112"/>
            <a:ext cx="40459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Il implique que l’une des parties accepte dans certaine mesure le point de vue de l’autre pour en arriver à une solution jugée acceptable à défaut d’être optimale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4720224" y="3669778"/>
            <a:ext cx="3294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Ne donne ni de vainqueur, ni de de perdant</a:t>
            </a:r>
            <a:endParaRPr lang="fr-FR" sz="1600" dirty="0"/>
          </a:p>
        </p:txBody>
      </p:sp>
      <p:sp>
        <p:nvSpPr>
          <p:cNvPr id="7" name="Accolade ouvrante 6"/>
          <p:cNvSpPr/>
          <p:nvPr/>
        </p:nvSpPr>
        <p:spPr bwMode="auto">
          <a:xfrm>
            <a:off x="3958225" y="1515650"/>
            <a:ext cx="889348" cy="3369502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lèche vers la droite 6"/>
          <p:cNvSpPr/>
          <p:nvPr/>
        </p:nvSpPr>
        <p:spPr bwMode="auto">
          <a:xfrm>
            <a:off x="187891" y="4032936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200" dirty="0" smtClean="0">
                <a:latin typeface="Arial Narrow" charset="0"/>
                <a:cs typeface="Tahoma" charset="0"/>
              </a:rPr>
              <a:t>Objectif pour l’étudiant</a:t>
            </a:r>
            <a:endParaRPr lang="fr-FR" sz="32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413359" y="1519694"/>
            <a:ext cx="8730641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En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complétant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ce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chapitre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,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vous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devez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être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capables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+mn-lt"/>
                <a:ea typeface="ＭＳ Ｐゴシック" charset="0"/>
                <a:cs typeface="+mn-cs"/>
              </a:rPr>
              <a:t> de :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chemeClr val="hlink"/>
              </a:solidFill>
              <a:effectLst/>
              <a:uLnTx/>
              <a:uFillTx/>
              <a:latin typeface="+mn-lt"/>
              <a:ea typeface="ＭＳ Ｐゴシック" charset="0"/>
              <a:cs typeface="+mn-cs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475989" y="2480153"/>
            <a:ext cx="81043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Définir le terme groupe et indiquer la différence entre un groupe formel et un groupe informel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488515" y="3281820"/>
            <a:ext cx="79665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Montrer l’importance du travail en équipe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388307" y="3858017"/>
            <a:ext cx="83298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Différencier les types de conflits et les manières de les gérer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415446" y="4536510"/>
            <a:ext cx="83298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/>
              <a:t>Définir le stress et décrire ses effets de même que les principales façons de le gérer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moyens d’enrayer les conflits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741117" y="2354893"/>
            <a:ext cx="2392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Wingdings" pitchFamily="2" charset="2"/>
              <a:buChar char="§"/>
            </a:pPr>
            <a:r>
              <a:rPr lang="fr-FR" dirty="0" smtClean="0">
                <a:solidFill>
                  <a:srgbClr val="FF0000"/>
                </a:solidFill>
              </a:rPr>
              <a:t>La contrainte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4521890" y="1753644"/>
            <a:ext cx="3908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Obliger les deux parties à obtenir une attente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4672202" y="2505205"/>
            <a:ext cx="3018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Suscite la colère d’une partie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4609572" y="2981195"/>
            <a:ext cx="3557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Elle détermine un gagnant et un perdant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1640910" y="5110618"/>
            <a:ext cx="24551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Wingdings" pitchFamily="2" charset="2"/>
              <a:buChar char="§"/>
            </a:pPr>
            <a:r>
              <a:rPr lang="fr-FR" dirty="0" smtClean="0">
                <a:solidFill>
                  <a:srgbClr val="FF0000"/>
                </a:solidFill>
              </a:rPr>
              <a:t>La collaboration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4471785" y="4359057"/>
            <a:ext cx="46722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Les deux parties manifestent un certain degré de coopération et d’autorité, chacune s’efforce à répondre aux exigences de l’autre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4559468" y="5523978"/>
            <a:ext cx="39582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Une situation gagnant-gagnant pour les deux parties</a:t>
            </a:r>
            <a:endParaRPr lang="fr-FR" sz="1600" dirty="0"/>
          </a:p>
        </p:txBody>
      </p:sp>
      <p:sp>
        <p:nvSpPr>
          <p:cNvPr id="10" name="Accolade ouvrante 9"/>
          <p:cNvSpPr/>
          <p:nvPr/>
        </p:nvSpPr>
        <p:spPr bwMode="auto">
          <a:xfrm>
            <a:off x="3958225" y="1553227"/>
            <a:ext cx="839243" cy="2116899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ccolade ouvrante 10"/>
          <p:cNvSpPr/>
          <p:nvPr/>
        </p:nvSpPr>
        <p:spPr bwMode="auto">
          <a:xfrm>
            <a:off x="3958225" y="4221271"/>
            <a:ext cx="789139" cy="2116899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Flèche vers la droite 6"/>
          <p:cNvSpPr/>
          <p:nvPr/>
        </p:nvSpPr>
        <p:spPr bwMode="auto">
          <a:xfrm>
            <a:off x="187891" y="4032936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gestion du stress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878905" y="1816274"/>
            <a:ext cx="36951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Le stress est une réaction psychologique, physique et émotionnelle d’une personne devant des exigences excessives qu’elle a peine à satisfaire.</a:t>
            </a:r>
            <a:endParaRPr lang="fr-FR" sz="1600" dirty="0"/>
          </a:p>
        </p:txBody>
      </p:sp>
      <p:sp>
        <p:nvSpPr>
          <p:cNvPr id="4" name="ZoneTexte 3"/>
          <p:cNvSpPr txBox="1"/>
          <p:nvPr/>
        </p:nvSpPr>
        <p:spPr>
          <a:xfrm>
            <a:off x="2129425" y="3507288"/>
            <a:ext cx="2379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 stress positif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1916482" y="3970750"/>
            <a:ext cx="6588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Bénéfique car contribue à réaliser des objectifs.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1991638" y="4534421"/>
            <a:ext cx="6300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Offrir un effort pour offrir le service le plus satisfaisant possible aux clients.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2494767" y="5375754"/>
            <a:ext cx="2379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 stress négatif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1929008" y="5761973"/>
            <a:ext cx="69644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Une expérience désagréable qui a un effet destructeur et perturbateur aussi bien sur l’individu que sur l’organisation.</a:t>
            </a:r>
            <a:endParaRPr lang="fr-FR" sz="1600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 l="20620" t="30538" r="42028" b="24733"/>
          <a:stretch>
            <a:fillRect/>
          </a:stretch>
        </p:blipFill>
        <p:spPr bwMode="auto">
          <a:xfrm>
            <a:off x="5549031" y="1455060"/>
            <a:ext cx="3369501" cy="2269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Flèche vers la droite 6"/>
          <p:cNvSpPr/>
          <p:nvPr/>
        </p:nvSpPr>
        <p:spPr bwMode="auto">
          <a:xfrm>
            <a:off x="187891" y="4659238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causes du stress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1828801" y="1240077"/>
            <a:ext cx="40333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Le stress résulte des agents stressants qui imposent à un individu certaines exigences qu’il ressent d’une manière consciente ou inconsciente.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5849656" y="1427968"/>
            <a:ext cx="3294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La chaleur amenant à transpirer, la possibilité de perdre son emploi rendra l’individu tendu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1916482" y="2855934"/>
            <a:ext cx="6350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Les agents stressants intra-organisationnels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1991638" y="3519814"/>
            <a:ext cx="31189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Les surcharges de travail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5549031" y="3494762"/>
            <a:ext cx="27557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Les conflits de rôles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1866379" y="4058433"/>
            <a:ext cx="25928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Les rôles ambigus</a:t>
            </a:r>
            <a:endParaRPr lang="fr-FR" sz="1600" dirty="0"/>
          </a:p>
        </p:txBody>
      </p:sp>
      <p:sp>
        <p:nvSpPr>
          <p:cNvPr id="11" name="ZoneTexte 10"/>
          <p:cNvSpPr txBox="1"/>
          <p:nvPr/>
        </p:nvSpPr>
        <p:spPr>
          <a:xfrm>
            <a:off x="4597052" y="4108537"/>
            <a:ext cx="3407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Les conflits entre individus</a:t>
            </a:r>
            <a:endParaRPr lang="fr-FR" sz="1600" dirty="0"/>
          </a:p>
        </p:txBody>
      </p:sp>
      <p:sp>
        <p:nvSpPr>
          <p:cNvPr id="12" name="ZoneTexte 11"/>
          <p:cNvSpPr txBox="1"/>
          <p:nvPr/>
        </p:nvSpPr>
        <p:spPr>
          <a:xfrm>
            <a:off x="1954060" y="4546948"/>
            <a:ext cx="3407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 climat organisationnel</a:t>
            </a:r>
            <a:endParaRPr lang="fr-FR" sz="1600" dirty="0"/>
          </a:p>
        </p:txBody>
      </p:sp>
      <p:sp>
        <p:nvSpPr>
          <p:cNvPr id="13" name="ZoneTexte 12"/>
          <p:cNvSpPr txBox="1"/>
          <p:nvPr/>
        </p:nvSpPr>
        <p:spPr>
          <a:xfrm>
            <a:off x="2317315" y="4972833"/>
            <a:ext cx="5812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Les agents stressants extra-organisationnels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2079321" y="5498926"/>
            <a:ext cx="30312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Les difficultés familiales </a:t>
            </a:r>
            <a:endParaRPr lang="fr-FR" sz="1600" dirty="0"/>
          </a:p>
        </p:txBody>
      </p:sp>
      <p:sp>
        <p:nvSpPr>
          <p:cNvPr id="15" name="ZoneTexte 14"/>
          <p:cNvSpPr txBox="1"/>
          <p:nvPr/>
        </p:nvSpPr>
        <p:spPr>
          <a:xfrm>
            <a:off x="5486400" y="5599134"/>
            <a:ext cx="3356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Difficultés financières</a:t>
            </a:r>
            <a:endParaRPr lang="fr-FR" sz="1600" dirty="0"/>
          </a:p>
        </p:txBody>
      </p:sp>
      <p:sp>
        <p:nvSpPr>
          <p:cNvPr id="16" name="ZoneTexte 15"/>
          <p:cNvSpPr txBox="1"/>
          <p:nvPr/>
        </p:nvSpPr>
        <p:spPr>
          <a:xfrm>
            <a:off x="2144039" y="6089737"/>
            <a:ext cx="30312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Incertitudes politiques </a:t>
            </a:r>
            <a:endParaRPr lang="fr-FR" sz="1600" dirty="0"/>
          </a:p>
        </p:txBody>
      </p:sp>
      <p:sp>
        <p:nvSpPr>
          <p:cNvPr id="17" name="Flèche droite 16"/>
          <p:cNvSpPr/>
          <p:nvPr/>
        </p:nvSpPr>
        <p:spPr bwMode="auto">
          <a:xfrm>
            <a:off x="5473874" y="1716066"/>
            <a:ext cx="275573" cy="212942"/>
          </a:xfrm>
          <a:prstGeom prst="rightArrow">
            <a:avLst/>
          </a:prstGeom>
          <a:noFill/>
          <a:ln w="19050" cap="flat" cmpd="sng" algn="ctr">
            <a:solidFill>
              <a:srgbClr val="990000"/>
            </a:solidFill>
            <a:prstDash val="solid"/>
            <a:round/>
            <a:headEnd type="none" w="med" len="med"/>
            <a:tailEnd type="arrow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Flèche vers la droite 6"/>
          <p:cNvSpPr/>
          <p:nvPr/>
        </p:nvSpPr>
        <p:spPr bwMode="auto">
          <a:xfrm>
            <a:off x="187891" y="4834602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effets du stress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1882609" y="2347307"/>
            <a:ext cx="2789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effets subjectifs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093331" y="1823156"/>
            <a:ext cx="4050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Dépression fatigue, sentiment de culpabilité, faible estime de soi, ennui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1932362" y="3879717"/>
            <a:ext cx="273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effets sur le comportement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5077981" y="3878659"/>
            <a:ext cx="3828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Abus de nourriture, d’alcool, excès de sommeil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1966586" y="5924811"/>
            <a:ext cx="289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effets cognitifs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5474050" y="5837483"/>
            <a:ext cx="3669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Perte de mémoire fréquente, incapacité de prendre des décisions</a:t>
            </a:r>
            <a:endParaRPr lang="fr-FR" sz="1600" dirty="0"/>
          </a:p>
        </p:txBody>
      </p:sp>
      <p:sp>
        <p:nvSpPr>
          <p:cNvPr id="11" name="Accolade ouvrante 10"/>
          <p:cNvSpPr/>
          <p:nvPr/>
        </p:nvSpPr>
        <p:spPr bwMode="auto">
          <a:xfrm>
            <a:off x="4589291" y="1372924"/>
            <a:ext cx="771850" cy="1620798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ccolade ouvrante 11"/>
          <p:cNvSpPr/>
          <p:nvPr/>
        </p:nvSpPr>
        <p:spPr bwMode="auto">
          <a:xfrm>
            <a:off x="4975658" y="5586608"/>
            <a:ext cx="448112" cy="1271392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ccolade ouvrante 12"/>
          <p:cNvSpPr/>
          <p:nvPr/>
        </p:nvSpPr>
        <p:spPr bwMode="auto">
          <a:xfrm>
            <a:off x="4692998" y="3443246"/>
            <a:ext cx="615921" cy="1375540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Flèche vers la droite 6"/>
          <p:cNvSpPr/>
          <p:nvPr/>
        </p:nvSpPr>
        <p:spPr bwMode="auto">
          <a:xfrm>
            <a:off x="200417" y="5035019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effets du stress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778174" y="2943616"/>
            <a:ext cx="338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effets physiologiques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4997885" y="2267211"/>
            <a:ext cx="43340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Augmentation du rythme cardiaque et de la tension artérielle, accroissement du taux de glucose dans le sang, sueurs, troubles respiratoires et digestifs, maux de tête, ulcère d’estomac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1803748" y="5148197"/>
            <a:ext cx="349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dirty="0" smtClean="0">
                <a:solidFill>
                  <a:srgbClr val="FF0000"/>
                </a:solidFill>
              </a:rPr>
              <a:t>Les effets organisationnels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386192" y="4634630"/>
            <a:ext cx="31941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Absentéisme, faible productivité, taux élevé d’accidents, baisse de la qualité du travail, </a:t>
            </a:r>
            <a:endParaRPr lang="fr-FR" sz="1600" dirty="0"/>
          </a:p>
        </p:txBody>
      </p:sp>
      <p:sp>
        <p:nvSpPr>
          <p:cNvPr id="7" name="Accolade ouvrante 6"/>
          <p:cNvSpPr/>
          <p:nvPr/>
        </p:nvSpPr>
        <p:spPr bwMode="auto">
          <a:xfrm>
            <a:off x="4488212" y="1879078"/>
            <a:ext cx="784375" cy="1979114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ccolade ouvrante 7"/>
          <p:cNvSpPr/>
          <p:nvPr/>
        </p:nvSpPr>
        <p:spPr bwMode="auto">
          <a:xfrm>
            <a:off x="4679061" y="4281050"/>
            <a:ext cx="771850" cy="1620798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Flèche vers la droite 6"/>
          <p:cNvSpPr/>
          <p:nvPr/>
        </p:nvSpPr>
        <p:spPr bwMode="auto">
          <a:xfrm>
            <a:off x="200417" y="5035019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gestion du stress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2079321" y="1402915"/>
            <a:ext cx="4722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800" dirty="0" smtClean="0"/>
              <a:t>Avoir des valeurs bien définies</a:t>
            </a:r>
            <a:endParaRPr lang="fr-FR" sz="1800" dirty="0"/>
          </a:p>
        </p:txBody>
      </p:sp>
      <p:sp>
        <p:nvSpPr>
          <p:cNvPr id="5" name="ZoneTexte 4"/>
          <p:cNvSpPr txBox="1"/>
          <p:nvPr/>
        </p:nvSpPr>
        <p:spPr>
          <a:xfrm>
            <a:off x="1954061" y="2091847"/>
            <a:ext cx="4534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800" dirty="0" smtClean="0"/>
              <a:t>Prendre le temps de se détendre</a:t>
            </a:r>
            <a:endParaRPr lang="fr-FR" sz="1800" dirty="0"/>
          </a:p>
        </p:txBody>
      </p:sp>
      <p:sp>
        <p:nvSpPr>
          <p:cNvPr id="6" name="ZoneTexte 5"/>
          <p:cNvSpPr txBox="1"/>
          <p:nvPr/>
        </p:nvSpPr>
        <p:spPr>
          <a:xfrm>
            <a:off x="1903957" y="3006246"/>
            <a:ext cx="5987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800" dirty="0" smtClean="0"/>
              <a:t>Faire régulièrement de l’exercice physique</a:t>
            </a:r>
            <a:endParaRPr lang="fr-FR" sz="1800" dirty="0"/>
          </a:p>
        </p:txBody>
      </p:sp>
      <p:sp>
        <p:nvSpPr>
          <p:cNvPr id="7" name="ZoneTexte 6"/>
          <p:cNvSpPr txBox="1"/>
          <p:nvPr/>
        </p:nvSpPr>
        <p:spPr>
          <a:xfrm>
            <a:off x="1979113" y="3670126"/>
            <a:ext cx="6150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800" dirty="0" smtClean="0"/>
              <a:t>S’accorder des loisirs (vacances)</a:t>
            </a:r>
            <a:endParaRPr lang="fr-FR" sz="1800" dirty="0"/>
          </a:p>
        </p:txBody>
      </p:sp>
      <p:sp>
        <p:nvSpPr>
          <p:cNvPr id="8" name="ZoneTexte 7"/>
          <p:cNvSpPr txBox="1"/>
          <p:nvPr/>
        </p:nvSpPr>
        <p:spPr>
          <a:xfrm>
            <a:off x="1866378" y="4459266"/>
            <a:ext cx="6626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800" dirty="0" smtClean="0"/>
              <a:t>Bien se nourrir et conserver un poids raisonnable</a:t>
            </a:r>
            <a:endParaRPr lang="fr-FR" sz="1800" dirty="0"/>
          </a:p>
        </p:txBody>
      </p:sp>
      <p:sp>
        <p:nvSpPr>
          <p:cNvPr id="9" name="ZoneTexte 8"/>
          <p:cNvSpPr txBox="1"/>
          <p:nvPr/>
        </p:nvSpPr>
        <p:spPr>
          <a:xfrm>
            <a:off x="2004164" y="5373666"/>
            <a:ext cx="6688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800" dirty="0" smtClean="0"/>
              <a:t>Eviter de s’embrouiller inutilement les idées.</a:t>
            </a:r>
            <a:endParaRPr lang="fr-FR" sz="1800" dirty="0"/>
          </a:p>
        </p:txBody>
      </p:sp>
      <p:sp>
        <p:nvSpPr>
          <p:cNvPr id="10" name="Flèche vers la droite 6"/>
          <p:cNvSpPr/>
          <p:nvPr/>
        </p:nvSpPr>
        <p:spPr bwMode="auto">
          <a:xfrm>
            <a:off x="200417" y="5185331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Espace réservé du contenu 1"/>
          <p:cNvSpPr>
            <a:spLocks noGrp="1"/>
          </p:cNvSpPr>
          <p:nvPr>
            <p:ph idx="11"/>
          </p:nvPr>
        </p:nvSpPr>
        <p:spPr>
          <a:xfrm>
            <a:off x="0" y="1540701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gestion du temps et la diminution du stress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853852" y="1791222"/>
            <a:ext cx="34321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La gestion du temps est une façon intelligente de travailler afin d’utiliser son temps à de bonnes fins</a:t>
            </a:r>
            <a:endParaRPr lang="fr-FR" sz="1600" dirty="0"/>
          </a:p>
        </p:txBody>
      </p:sp>
      <p:sp>
        <p:nvSpPr>
          <p:cNvPr id="4" name="ZoneTexte 3"/>
          <p:cNvSpPr txBox="1"/>
          <p:nvPr/>
        </p:nvSpPr>
        <p:spPr>
          <a:xfrm>
            <a:off x="2004165" y="3244241"/>
            <a:ext cx="259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rgbClr val="FF0000"/>
                </a:solidFill>
              </a:rPr>
              <a:t>L a notion de  temps </a:t>
            </a:r>
            <a:endParaRPr lang="fr-FR" sz="1800" dirty="0">
              <a:solidFill>
                <a:srgbClr val="FF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1916483" y="3832964"/>
            <a:ext cx="68517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smtClean="0"/>
              <a:t>Pour certains </a:t>
            </a:r>
            <a:r>
              <a:rPr lang="fr-FR" sz="1600" dirty="0" smtClean="0"/>
              <a:t>le temps est considéré comme une ressource rare précieuse.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1815436" y="4747364"/>
            <a:ext cx="6902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Pour d’autres, le temps est considéré comme une ressource inépuisable et illimitée.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2104373" y="5867389"/>
            <a:ext cx="6400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1" dirty="0" smtClean="0"/>
              <a:t>La façon dont une personne envisage la notion de temps joue un rôle  important  dans la façon dont elle disposera de cette ressource.</a:t>
            </a:r>
            <a:endParaRPr lang="fr-FR" sz="1600" i="1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 l="28141" t="40263" r="46760" b="34197"/>
          <a:stretch>
            <a:fillRect/>
          </a:stretch>
        </p:blipFill>
        <p:spPr bwMode="auto">
          <a:xfrm>
            <a:off x="5469288" y="1377910"/>
            <a:ext cx="3486822" cy="1995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Flèche vers la droite 6"/>
          <p:cNvSpPr/>
          <p:nvPr/>
        </p:nvSpPr>
        <p:spPr bwMode="auto">
          <a:xfrm>
            <a:off x="237995" y="5435852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Espace réservé du contenu 1"/>
          <p:cNvSpPr>
            <a:spLocks noGrp="1"/>
          </p:cNvSpPr>
          <p:nvPr>
            <p:ph idx="11"/>
          </p:nvPr>
        </p:nvSpPr>
        <p:spPr>
          <a:xfrm>
            <a:off x="0" y="1578279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gestion du temps et la diminution du stress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317315" y="1189973"/>
            <a:ext cx="6075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La gestion du temps évite le stress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2041742" y="2004164"/>
            <a:ext cx="67139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Mieux gérer ses activités et son travail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1954060" y="2768252"/>
            <a:ext cx="6638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Avoir une meilleure équilibre entre le travail, sa vie personnelle et ses loisirs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1929008" y="3695178"/>
            <a:ext cx="59874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Élaborer une approche de travail proactive plutôt que réactive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2004165" y="4647156"/>
            <a:ext cx="6075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Résoudre les problèmes dès qu’ils surviennent plutôt que les laisser s’accumuler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1954060" y="5661764"/>
            <a:ext cx="6288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Arriver à l’heure aux rencontres et aux réunions</a:t>
            </a:r>
            <a:endParaRPr lang="fr-FR" sz="1600" dirty="0"/>
          </a:p>
        </p:txBody>
      </p:sp>
      <p:sp>
        <p:nvSpPr>
          <p:cNvPr id="10" name="Flèche vers la droite 6"/>
          <p:cNvSpPr/>
          <p:nvPr/>
        </p:nvSpPr>
        <p:spPr bwMode="auto">
          <a:xfrm>
            <a:off x="237995" y="5435852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Espace réservé du contenu 1"/>
          <p:cNvSpPr>
            <a:spLocks noGrp="1"/>
          </p:cNvSpPr>
          <p:nvPr>
            <p:ph idx="11"/>
          </p:nvPr>
        </p:nvSpPr>
        <p:spPr>
          <a:xfrm>
            <a:off x="0" y="1578279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gestion du temps et la diminution du stress</a:t>
            </a:r>
            <a:endParaRPr lang="fr-FR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 l="13775" t="22235" r="14817" b="9978"/>
          <a:stretch>
            <a:fillRect/>
          </a:stretch>
        </p:blipFill>
        <p:spPr bwMode="auto">
          <a:xfrm>
            <a:off x="1815736" y="2254684"/>
            <a:ext cx="6990460" cy="3732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ZoneTexte 3"/>
          <p:cNvSpPr txBox="1"/>
          <p:nvPr/>
        </p:nvSpPr>
        <p:spPr>
          <a:xfrm>
            <a:off x="2655518" y="1465545"/>
            <a:ext cx="5586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Les étapes de la gestion du temps</a:t>
            </a:r>
            <a:endParaRPr lang="fr-FR" dirty="0"/>
          </a:p>
        </p:txBody>
      </p:sp>
      <p:sp>
        <p:nvSpPr>
          <p:cNvPr id="5" name="Flèche vers la droite 6"/>
          <p:cNvSpPr/>
          <p:nvPr/>
        </p:nvSpPr>
        <p:spPr bwMode="auto">
          <a:xfrm>
            <a:off x="237995" y="5435852"/>
            <a:ext cx="1853851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Espace réservé du contenu 1"/>
          <p:cNvSpPr>
            <a:spLocks noGrp="1"/>
          </p:cNvSpPr>
          <p:nvPr>
            <p:ph idx="11"/>
          </p:nvPr>
        </p:nvSpPr>
        <p:spPr>
          <a:xfrm>
            <a:off x="0" y="1578279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lèche vers la droite 6"/>
          <p:cNvSpPr/>
          <p:nvPr/>
        </p:nvSpPr>
        <p:spPr bwMode="auto">
          <a:xfrm>
            <a:off x="225469" y="1690567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410" name="Titre 4"/>
          <p:cNvSpPr>
            <a:spLocks noGrp="1"/>
          </p:cNvSpPr>
          <p:nvPr>
            <p:ph type="title"/>
          </p:nvPr>
        </p:nvSpPr>
        <p:spPr>
          <a:xfrm>
            <a:off x="123826" y="0"/>
            <a:ext cx="9020174" cy="968375"/>
          </a:xfrm>
        </p:spPr>
        <p:txBody>
          <a:bodyPr/>
          <a:lstStyle/>
          <a:p>
            <a:pPr eaLnBrk="1" hangingPunct="1"/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  <a:br>
              <a:rPr lang="fr-FR" dirty="0" smtClean="0">
                <a:latin typeface="Arial" charset="0"/>
                <a:cs typeface="Arial" charset="0"/>
              </a:rPr>
            </a:br>
            <a:endParaRPr lang="fr-FR" dirty="0">
              <a:latin typeface="Arial Narrow" charset="0"/>
              <a:cs typeface="Tahoma" charset="0"/>
            </a:endParaRPr>
          </a:p>
        </p:txBody>
      </p:sp>
      <p:sp>
        <p:nvSpPr>
          <p:cNvPr id="2" name="Espace réservé du contenu 1"/>
          <p:cNvSpPr>
            <a:spLocks noGrp="1"/>
          </p:cNvSpPr>
          <p:nvPr>
            <p:ph idx="11"/>
          </p:nvPr>
        </p:nvSpPr>
        <p:spPr>
          <a:xfrm>
            <a:off x="0" y="1427967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1763213" y="2317837"/>
            <a:ext cx="32442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Un groupe est un tout formé de deux ou plusieurs individus entretenant des liens continus, personnels et significatifs.</a:t>
            </a:r>
            <a:endParaRPr lang="fr-FR" sz="1600" dirty="0"/>
          </a:p>
        </p:txBody>
      </p:sp>
      <p:sp>
        <p:nvSpPr>
          <p:cNvPr id="17" name="ZoneTexte 16"/>
          <p:cNvSpPr txBox="1"/>
          <p:nvPr/>
        </p:nvSpPr>
        <p:spPr>
          <a:xfrm>
            <a:off x="1941534" y="4809994"/>
            <a:ext cx="30688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La famille</a:t>
            </a:r>
            <a:endParaRPr lang="fr-FR" sz="1600" dirty="0"/>
          </a:p>
        </p:txBody>
      </p:sp>
      <p:sp>
        <p:nvSpPr>
          <p:cNvPr id="19" name="ZoneTexte 18"/>
          <p:cNvSpPr txBox="1"/>
          <p:nvPr/>
        </p:nvSpPr>
        <p:spPr>
          <a:xfrm>
            <a:off x="2367419" y="4196219"/>
            <a:ext cx="4684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rgbClr val="FF0000"/>
                </a:solidFill>
              </a:rPr>
              <a:t>Nous faisons tous partie d’un groupe:</a:t>
            </a:r>
            <a:endParaRPr lang="fr-FR" sz="1600" dirty="0">
              <a:solidFill>
                <a:srgbClr val="FF0000"/>
              </a:solidFill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4559475" y="4747364"/>
            <a:ext cx="40960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L’université</a:t>
            </a:r>
            <a:endParaRPr lang="fr-FR" sz="1600" dirty="0"/>
          </a:p>
        </p:txBody>
      </p:sp>
      <p:sp>
        <p:nvSpPr>
          <p:cNvPr id="22" name="ZoneTexte 21"/>
          <p:cNvSpPr txBox="1"/>
          <p:nvPr/>
        </p:nvSpPr>
        <p:spPr>
          <a:xfrm>
            <a:off x="1841326" y="5749446"/>
            <a:ext cx="38329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 Un groupe d’amis</a:t>
            </a:r>
            <a:endParaRPr lang="fr-FR" sz="1600" dirty="0"/>
          </a:p>
        </p:txBody>
      </p:sp>
      <p:sp>
        <p:nvSpPr>
          <p:cNvPr id="23" name="ZoneTexte 22"/>
          <p:cNvSpPr txBox="1"/>
          <p:nvPr/>
        </p:nvSpPr>
        <p:spPr>
          <a:xfrm>
            <a:off x="4484317" y="5523978"/>
            <a:ext cx="3770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 Des équipes  de travail</a:t>
            </a:r>
            <a:endParaRPr lang="fr-FR" sz="1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l="19859" t="45822" r="52845" b="29389"/>
          <a:stretch>
            <a:fillRect/>
          </a:stretch>
        </p:blipFill>
        <p:spPr bwMode="auto">
          <a:xfrm>
            <a:off x="4921939" y="1828800"/>
            <a:ext cx="3604533" cy="18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types de groupes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467628" y="1139869"/>
            <a:ext cx="6125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Les groupes formels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791222" y="2329842"/>
            <a:ext cx="3331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Une unité organisationnelle structurée et composée d’individus travaillant dans un même but.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1841327" y="5461348"/>
            <a:ext cx="17035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Un service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4434212" y="5561556"/>
            <a:ext cx="2016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Une division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6926893" y="5511452"/>
            <a:ext cx="22171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Une section</a:t>
            </a:r>
            <a:endParaRPr lang="fr-FR" sz="1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27945" t="37859" r="47825" b="31794"/>
          <a:stretch>
            <a:fillRect/>
          </a:stretch>
        </p:blipFill>
        <p:spPr bwMode="auto">
          <a:xfrm>
            <a:off x="5175718" y="2026835"/>
            <a:ext cx="3692709" cy="26015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 l="60192" t="34840" r="24849" b="45726"/>
          <a:stretch>
            <a:fillRect/>
          </a:stretch>
        </p:blipFill>
        <p:spPr bwMode="auto">
          <a:xfrm>
            <a:off x="2304788" y="3632548"/>
            <a:ext cx="2279737" cy="1665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Flèche vers la droite 6"/>
          <p:cNvSpPr/>
          <p:nvPr/>
        </p:nvSpPr>
        <p:spPr bwMode="auto">
          <a:xfrm>
            <a:off x="225469" y="1690567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Espace réservé du contenu 1"/>
          <p:cNvSpPr>
            <a:spLocks noGrp="1"/>
          </p:cNvSpPr>
          <p:nvPr>
            <p:ph idx="11"/>
          </p:nvPr>
        </p:nvSpPr>
        <p:spPr>
          <a:xfrm>
            <a:off x="0" y="1427967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types de groupes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832970" y="1242166"/>
            <a:ext cx="28287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Les groupes informels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903955" y="1866381"/>
            <a:ext cx="29185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Ce sont des unités sans structure, indépendantes des lois et des règlements de l’organisation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3144034" y="3306874"/>
            <a:ext cx="3231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800" dirty="0" smtClean="0">
                <a:solidFill>
                  <a:srgbClr val="FF0000"/>
                </a:solidFill>
              </a:rPr>
              <a:t>Groupe d’intérêt </a:t>
            </a:r>
            <a:endParaRPr lang="fr-FR" sz="1800" dirty="0">
              <a:solidFill>
                <a:srgbClr val="FF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3306871" y="5436299"/>
            <a:ext cx="2292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800" dirty="0" smtClean="0">
                <a:solidFill>
                  <a:srgbClr val="FF0000"/>
                </a:solidFill>
              </a:rPr>
              <a:t>Groupe d’amis</a:t>
            </a:r>
            <a:endParaRPr lang="fr-FR" sz="1800" dirty="0">
              <a:solidFill>
                <a:srgbClr val="FF0000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929007" y="3858020"/>
            <a:ext cx="30062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Défend des intérêts particuliers auprès des politiciens et réunit des individus qui consacrent leur effort au même objectif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5649239" y="4308955"/>
            <a:ext cx="30688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Exemple: de milliers de personnes qui contestent la décision d’une cour suprême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5461348" y="3682652"/>
            <a:ext cx="3356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Après la résolution du problème le groupe peut se dissoudre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2016690" y="5824603"/>
            <a:ext cx="6626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Composé d’individus ayant des affinités ou des attirances mutuelles.</a:t>
            </a:r>
            <a:endParaRPr lang="fr-FR" sz="1600" dirty="0"/>
          </a:p>
        </p:txBody>
      </p:sp>
      <p:sp>
        <p:nvSpPr>
          <p:cNvPr id="11" name="ZoneTexte 10"/>
          <p:cNvSpPr txBox="1"/>
          <p:nvPr/>
        </p:nvSpPr>
        <p:spPr>
          <a:xfrm>
            <a:off x="1979112" y="6273225"/>
            <a:ext cx="28935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Avoir grandi dans la même région</a:t>
            </a:r>
            <a:endParaRPr lang="fr-FR" sz="1600" dirty="0"/>
          </a:p>
        </p:txBody>
      </p:sp>
      <p:sp>
        <p:nvSpPr>
          <p:cNvPr id="12" name="ZoneTexte 11"/>
          <p:cNvSpPr txBox="1"/>
          <p:nvPr/>
        </p:nvSpPr>
        <p:spPr>
          <a:xfrm>
            <a:off x="5060516" y="6263014"/>
            <a:ext cx="34571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Soutenir le même parti politique</a:t>
            </a:r>
            <a:endParaRPr lang="fr-FR" sz="16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17915" t="29146" r="37465" b="30291"/>
          <a:stretch>
            <a:fillRect/>
          </a:stretch>
        </p:blipFill>
        <p:spPr bwMode="auto">
          <a:xfrm>
            <a:off x="5423418" y="1966585"/>
            <a:ext cx="2475755" cy="12660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Flèche vers la droite 6"/>
          <p:cNvSpPr/>
          <p:nvPr/>
        </p:nvSpPr>
        <p:spPr bwMode="auto">
          <a:xfrm>
            <a:off x="225469" y="1690567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Espace réservé du contenu 1"/>
          <p:cNvSpPr>
            <a:spLocks noGrp="1"/>
          </p:cNvSpPr>
          <p:nvPr>
            <p:ph idx="11"/>
          </p:nvPr>
        </p:nvSpPr>
        <p:spPr>
          <a:xfrm>
            <a:off x="0" y="1427967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raisons de la constitution des groupes informels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029216" y="1202499"/>
            <a:ext cx="1878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800" dirty="0" smtClean="0">
                <a:solidFill>
                  <a:srgbClr val="FF0000"/>
                </a:solidFill>
              </a:rPr>
              <a:t>La proximité</a:t>
            </a:r>
            <a:endParaRPr lang="fr-FR" sz="1800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004164" y="2655519"/>
            <a:ext cx="39206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La possibilité d’entretenir des relations existe lorsque les membres de différentes unités de l’organisation travaillent ensemble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2141951" y="1766170"/>
            <a:ext cx="3319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fr-FR" sz="1600" dirty="0" smtClean="0"/>
              <a:t>Occuper le même bureau ,ou un poste de travail proche de l’autre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1979111" y="4108536"/>
            <a:ext cx="4509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800" dirty="0" smtClean="0">
                <a:solidFill>
                  <a:srgbClr val="FF0000"/>
                </a:solidFill>
              </a:rPr>
              <a:t>L’attirance interpersonnelle</a:t>
            </a:r>
            <a:endParaRPr lang="fr-FR" sz="1800" dirty="0">
              <a:solidFill>
                <a:srgbClr val="FF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2004163" y="4684734"/>
            <a:ext cx="64884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Similitude des valeurs, des goûts, des antécédents professionnels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2254685" y="5436296"/>
            <a:ext cx="2217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800" dirty="0" smtClean="0">
                <a:solidFill>
                  <a:srgbClr val="FF0000"/>
                </a:solidFill>
              </a:rPr>
              <a:t>L’intérêt commun</a:t>
            </a:r>
            <a:endParaRPr lang="fr-FR" sz="1800" dirty="0">
              <a:solidFill>
                <a:srgbClr val="FF0000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2192055" y="5962389"/>
            <a:ext cx="58246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Employés travaillant dans des conditions désagréables</a:t>
            </a:r>
            <a:endParaRPr lang="fr-FR" sz="16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11662" t="29146" r="44817" b="11211"/>
          <a:stretch>
            <a:fillRect/>
          </a:stretch>
        </p:blipFill>
        <p:spPr bwMode="auto">
          <a:xfrm>
            <a:off x="5862180" y="1403833"/>
            <a:ext cx="2743201" cy="211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Flèche vers la droite 6"/>
          <p:cNvSpPr/>
          <p:nvPr/>
        </p:nvSpPr>
        <p:spPr bwMode="auto">
          <a:xfrm>
            <a:off x="225469" y="1690567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Espace réservé du contenu 1"/>
          <p:cNvSpPr>
            <a:spLocks noGrp="1"/>
          </p:cNvSpPr>
          <p:nvPr>
            <p:ph idx="11"/>
          </p:nvPr>
        </p:nvSpPr>
        <p:spPr>
          <a:xfrm>
            <a:off x="0" y="1427967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L’évolution d’un groupe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2029216" y="1540701"/>
            <a:ext cx="5949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Etape 1: La formation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916483" y="2041742"/>
            <a:ext cx="4997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Rencontre des membres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1903956" y="2555310"/>
            <a:ext cx="41836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Analyse des comportements des autres (leurs manies, leurs pratiques)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1979114" y="3269293"/>
            <a:ext cx="3657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Cerner les forces et faiblesses de chacun.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1993726" y="4223358"/>
            <a:ext cx="5949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Etape 2: L’instabilité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1991638" y="4797468"/>
            <a:ext cx="50855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Apparition des conflits entre les membres</a:t>
            </a:r>
            <a:endParaRPr lang="fr-FR" sz="1600" dirty="0"/>
          </a:p>
        </p:txBody>
      </p:sp>
      <p:sp>
        <p:nvSpPr>
          <p:cNvPr id="9" name="ZoneTexte 8"/>
          <p:cNvSpPr txBox="1"/>
          <p:nvPr/>
        </p:nvSpPr>
        <p:spPr>
          <a:xfrm>
            <a:off x="2029216" y="5323562"/>
            <a:ext cx="6864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Influence de certains membres sur d’autres pour résoudre les conflits 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1903956" y="5849656"/>
            <a:ext cx="6651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Remise même en cause de l’autorité du chef</a:t>
            </a:r>
            <a:endParaRPr lang="fr-FR" sz="16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20620" t="43689" r="53436" b="26356"/>
          <a:stretch>
            <a:fillRect/>
          </a:stretch>
        </p:blipFill>
        <p:spPr bwMode="auto">
          <a:xfrm>
            <a:off x="5835541" y="1884675"/>
            <a:ext cx="3308459" cy="21487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Flèche vers la droite 6"/>
          <p:cNvSpPr/>
          <p:nvPr/>
        </p:nvSpPr>
        <p:spPr bwMode="auto">
          <a:xfrm>
            <a:off x="175365" y="1878458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Espace réservé du contenu 1"/>
          <p:cNvSpPr>
            <a:spLocks noGrp="1"/>
          </p:cNvSpPr>
          <p:nvPr>
            <p:ph idx="11"/>
          </p:nvPr>
        </p:nvSpPr>
        <p:spPr>
          <a:xfrm>
            <a:off x="0" y="1427967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L’évolution d’un groupe</a:t>
            </a:r>
            <a:endParaRPr lang="fr-FR" b="0" dirty="0"/>
          </a:p>
        </p:txBody>
      </p:sp>
      <p:sp>
        <p:nvSpPr>
          <p:cNvPr id="3" name="ZoneTexte 2"/>
          <p:cNvSpPr txBox="1"/>
          <p:nvPr/>
        </p:nvSpPr>
        <p:spPr>
          <a:xfrm>
            <a:off x="2569922" y="1329846"/>
            <a:ext cx="5949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Etape 3: La régularisation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766170" y="1878904"/>
            <a:ext cx="35448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La cohésion du groupe se renforce</a:t>
            </a:r>
            <a:endParaRPr lang="fr-FR" sz="1600" dirty="0"/>
          </a:p>
        </p:txBody>
      </p:sp>
      <p:sp>
        <p:nvSpPr>
          <p:cNvPr id="5" name="ZoneTexte 4"/>
          <p:cNvSpPr txBox="1"/>
          <p:nvPr/>
        </p:nvSpPr>
        <p:spPr>
          <a:xfrm>
            <a:off x="1916481" y="2430049"/>
            <a:ext cx="39958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Chacun commence à accepter les habitudes et les défauts des autres.</a:t>
            </a:r>
            <a:endParaRPr lang="fr-FR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5298509" y="1941534"/>
            <a:ext cx="3845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 travail se fait plus méthodiquement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5473874" y="2680570"/>
            <a:ext cx="3419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Un climat de confiance s’établit</a:t>
            </a:r>
            <a:endParaRPr lang="fr-FR" sz="1600" dirty="0"/>
          </a:p>
        </p:txBody>
      </p:sp>
      <p:sp>
        <p:nvSpPr>
          <p:cNvPr id="8" name="ZoneTexte 7"/>
          <p:cNvSpPr txBox="1"/>
          <p:nvPr/>
        </p:nvSpPr>
        <p:spPr>
          <a:xfrm>
            <a:off x="2569922" y="3133590"/>
            <a:ext cx="5949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Etape 4: La réalisation du mandat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2167003" y="3620018"/>
            <a:ext cx="28434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L’étape de la performance</a:t>
            </a:r>
            <a:endParaRPr lang="fr-FR" sz="1600" dirty="0"/>
          </a:p>
        </p:txBody>
      </p:sp>
      <p:sp>
        <p:nvSpPr>
          <p:cNvPr id="10" name="ZoneTexte 9"/>
          <p:cNvSpPr txBox="1"/>
          <p:nvPr/>
        </p:nvSpPr>
        <p:spPr>
          <a:xfrm>
            <a:off x="1979114" y="4296423"/>
            <a:ext cx="2868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Tous les membres du groupe se mettent à remplir leurs fonctions.</a:t>
            </a:r>
            <a:endParaRPr lang="fr-FR" sz="1600" dirty="0"/>
          </a:p>
        </p:txBody>
      </p:sp>
      <p:sp>
        <p:nvSpPr>
          <p:cNvPr id="11" name="ZoneTexte 10"/>
          <p:cNvSpPr txBox="1"/>
          <p:nvPr/>
        </p:nvSpPr>
        <p:spPr>
          <a:xfrm>
            <a:off x="5686818" y="3695175"/>
            <a:ext cx="28809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Les membres travaillent à résoudre leurs problèmes communs</a:t>
            </a:r>
            <a:endParaRPr lang="fr-FR" sz="1600" dirty="0"/>
          </a:p>
        </p:txBody>
      </p:sp>
      <p:sp>
        <p:nvSpPr>
          <p:cNvPr id="12" name="ZoneTexte 11"/>
          <p:cNvSpPr txBox="1"/>
          <p:nvPr/>
        </p:nvSpPr>
        <p:spPr>
          <a:xfrm>
            <a:off x="5173249" y="4697256"/>
            <a:ext cx="3407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fr-FR" sz="1600" dirty="0" smtClean="0"/>
              <a:t>Résolvent le problème pour lequel le groupe a été crée</a:t>
            </a:r>
            <a:endParaRPr lang="fr-FR" sz="1600" dirty="0"/>
          </a:p>
        </p:txBody>
      </p:sp>
      <p:sp>
        <p:nvSpPr>
          <p:cNvPr id="13" name="ZoneTexte 12"/>
          <p:cNvSpPr txBox="1"/>
          <p:nvPr/>
        </p:nvSpPr>
        <p:spPr>
          <a:xfrm>
            <a:off x="2684745" y="5427944"/>
            <a:ext cx="3741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Etape 5: La dissolution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2054268" y="5912285"/>
            <a:ext cx="5887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Les membres mettent fin à leur relation de manière planifiée ou abrupte</a:t>
            </a:r>
            <a:endParaRPr lang="fr-FR" sz="1600" dirty="0"/>
          </a:p>
        </p:txBody>
      </p:sp>
      <p:sp>
        <p:nvSpPr>
          <p:cNvPr id="15" name="Flèche vers la droite 6"/>
          <p:cNvSpPr/>
          <p:nvPr/>
        </p:nvSpPr>
        <p:spPr bwMode="auto">
          <a:xfrm>
            <a:off x="175365" y="1878458"/>
            <a:ext cx="1773564" cy="501487"/>
          </a:xfrm>
          <a:prstGeom prst="rightArrow">
            <a:avLst>
              <a:gd name="adj1" fmla="val 50000"/>
              <a:gd name="adj2" fmla="val 29999"/>
            </a:avLst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Espace réservé du contenu 1"/>
          <p:cNvSpPr>
            <a:spLocks noGrp="1"/>
          </p:cNvSpPr>
          <p:nvPr>
            <p:ph idx="11"/>
          </p:nvPr>
        </p:nvSpPr>
        <p:spPr>
          <a:xfrm>
            <a:off x="0" y="1427967"/>
            <a:ext cx="1766169" cy="4697261"/>
          </a:xfrm>
        </p:spPr>
        <p:txBody>
          <a:bodyPr/>
          <a:lstStyle/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Les groupes de travail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groupe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Évolution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Activités 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Efficacité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Fonctionnement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Notion d’équipe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endParaRPr lang="fr-FR" dirty="0" smtClean="0">
              <a:latin typeface="Arial" charset="0"/>
              <a:cs typeface="Arial" charset="0"/>
            </a:endParaRPr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des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Type de conflits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r>
              <a:rPr lang="fr-FR" dirty="0" smtClean="0"/>
              <a:t>Moyens d’enrayer</a:t>
            </a:r>
          </a:p>
          <a:p>
            <a:pPr lvl="1">
              <a:lnSpc>
                <a:spcPct val="120000"/>
              </a:lnSpc>
              <a:spcAft>
                <a:spcPts val="200"/>
              </a:spcAft>
              <a:defRPr/>
            </a:pPr>
            <a:endParaRPr lang="fr-FR" dirty="0" smtClean="0"/>
          </a:p>
          <a:p>
            <a:pPr marL="514350" indent="-514350" eaLnBrk="1" hangingPunct="1">
              <a:lnSpc>
                <a:spcPct val="120000"/>
              </a:lnSpc>
              <a:buNone/>
            </a:pPr>
            <a:r>
              <a:rPr lang="fr-FR" dirty="0" smtClean="0">
                <a:latin typeface="Arial" charset="0"/>
                <a:cs typeface="Arial" charset="0"/>
              </a:rPr>
              <a:t>La gestion du stress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Définition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Causes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Effets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Gestion du stress </a:t>
            </a:r>
          </a:p>
          <a:p>
            <a:pPr lvl="1">
              <a:spcAft>
                <a:spcPts val="200"/>
              </a:spcAft>
              <a:defRPr/>
            </a:pPr>
            <a:r>
              <a:rPr lang="fr-FR" dirty="0" smtClean="0"/>
              <a:t>La gestion du temps</a:t>
            </a:r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sz="1100" b="1" cap="small" dirty="0" smtClean="0">
              <a:solidFill>
                <a:srgbClr val="C0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>
              <a:latin typeface="Arial" charset="0"/>
              <a:cs typeface="Arial" charset="0"/>
            </a:endParaRPr>
          </a:p>
          <a:p>
            <a:pPr lvl="1">
              <a:spcAft>
                <a:spcPts val="200"/>
              </a:spcAft>
              <a:buNone/>
              <a:defRPr/>
            </a:pPr>
            <a:r>
              <a:rPr lang="fr-FR" dirty="0" smtClean="0">
                <a:latin typeface="Arial" charset="0"/>
                <a:cs typeface="Arial" charset="0"/>
              </a:rPr>
              <a:t>  </a:t>
            </a:r>
          </a:p>
          <a:p>
            <a:pPr lvl="1">
              <a:spcAft>
                <a:spcPts val="200"/>
              </a:spcAft>
              <a:buNone/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1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spcAft>
                <a:spcPts val="200"/>
              </a:spcAft>
              <a:buNone/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>
              <a:solidFill>
                <a:schemeClr val="tx1"/>
              </a:solidFill>
            </a:endParaRPr>
          </a:p>
          <a:p>
            <a:pPr lvl="0">
              <a:spcAft>
                <a:spcPts val="200"/>
              </a:spcAft>
              <a:defRPr/>
            </a:pPr>
            <a:endParaRPr lang="fr-FR" dirty="0" smtClean="0"/>
          </a:p>
          <a:p>
            <a:pPr lvl="0">
              <a:defRPr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tandard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 cap="flat" cmpd="sng" algn="ctr">
          <a:solidFill>
            <a:srgbClr val="990000"/>
          </a:solidFill>
          <a:prstDash val="solid"/>
          <a:round/>
          <a:headEnd type="none" w="med" len="med"/>
          <a:tailEnd type="arrow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9050" cap="flat" cmpd="sng" algn="ctr">
          <a:solidFill>
            <a:srgbClr val="990000"/>
          </a:solidFill>
          <a:prstDash val="solid"/>
          <a:round/>
          <a:headEnd type="none" w="med" len="med"/>
          <a:tailEnd type="arrow"/>
        </a:ln>
        <a:effectLst/>
      </a:spPr>
      <a:bodyPr/>
      <a:lstStyle/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4C7013"/>
        </a:dk2>
        <a:lt2>
          <a:srgbClr val="0061B2"/>
        </a:lt2>
        <a:accent1>
          <a:srgbClr val="FEA501"/>
        </a:accent1>
        <a:accent2>
          <a:srgbClr val="C8A058"/>
        </a:accent2>
        <a:accent3>
          <a:srgbClr val="FFFFFF"/>
        </a:accent3>
        <a:accent4>
          <a:srgbClr val="000000"/>
        </a:accent4>
        <a:accent5>
          <a:srgbClr val="FECFAA"/>
        </a:accent5>
        <a:accent6>
          <a:srgbClr val="B5914F"/>
        </a:accent6>
        <a:hlink>
          <a:srgbClr val="C40505"/>
        </a:hlink>
        <a:folHlink>
          <a:srgbClr val="91919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Standarddesign">
  <a:themeElements>
    <a:clrScheme name="">
      <a:dk1>
        <a:srgbClr val="000000"/>
      </a:dk1>
      <a:lt1>
        <a:srgbClr val="FFFFFF"/>
      </a:lt1>
      <a:dk2>
        <a:srgbClr val="4C7013"/>
      </a:dk2>
      <a:lt2>
        <a:srgbClr val="0061B2"/>
      </a:lt2>
      <a:accent1>
        <a:srgbClr val="FEA501"/>
      </a:accent1>
      <a:accent2>
        <a:srgbClr val="C8A058"/>
      </a:accent2>
      <a:accent3>
        <a:srgbClr val="FFFFFF"/>
      </a:accent3>
      <a:accent4>
        <a:srgbClr val="000000"/>
      </a:accent4>
      <a:accent5>
        <a:srgbClr val="FECFAA"/>
      </a:accent5>
      <a:accent6>
        <a:srgbClr val="B5914F"/>
      </a:accent6>
      <a:hlink>
        <a:srgbClr val="990000"/>
      </a:hlink>
      <a:folHlink>
        <a:srgbClr val="990000"/>
      </a:folHlink>
    </a:clrScheme>
    <a:fontScheme name="Standard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4C7013"/>
        </a:dk2>
        <a:lt2>
          <a:srgbClr val="0061B2"/>
        </a:lt2>
        <a:accent1>
          <a:srgbClr val="FEA501"/>
        </a:accent1>
        <a:accent2>
          <a:srgbClr val="C8A058"/>
        </a:accent2>
        <a:accent3>
          <a:srgbClr val="FFFFFF"/>
        </a:accent3>
        <a:accent4>
          <a:srgbClr val="000000"/>
        </a:accent4>
        <a:accent5>
          <a:srgbClr val="FECFAA"/>
        </a:accent5>
        <a:accent6>
          <a:srgbClr val="B5914F"/>
        </a:accent6>
        <a:hlink>
          <a:srgbClr val="C40505"/>
        </a:hlink>
        <a:folHlink>
          <a:srgbClr val="91919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26221</TotalTime>
  <Words>3566</Words>
  <Application>Microsoft Office PowerPoint</Application>
  <PresentationFormat>Affichage à l'écran (4:3)</PresentationFormat>
  <Paragraphs>1647</Paragraphs>
  <Slides>38</Slides>
  <Notes>3</Notes>
  <HiddenSlides>0</HiddenSlides>
  <MMClips>0</MMClip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38</vt:i4>
      </vt:variant>
    </vt:vector>
  </HeadingPairs>
  <TitlesOfParts>
    <vt:vector size="40" baseType="lpstr">
      <vt:lpstr>Standarddesign</vt:lpstr>
      <vt:lpstr>1_Standarddesign</vt:lpstr>
      <vt:lpstr>CHAPITRE 11: La gestion des individus et des groupes et des conflits </vt:lpstr>
      <vt:lpstr>Plan</vt:lpstr>
      <vt:lpstr>Objectif pour l’étudiant</vt:lpstr>
      <vt:lpstr>Les groupes de travail </vt:lpstr>
      <vt:lpstr>Les types de groupes</vt:lpstr>
      <vt:lpstr>Les types de groupes</vt:lpstr>
      <vt:lpstr>Les raisons de la constitution des groupes informels</vt:lpstr>
      <vt:lpstr>L’évolution d’un groupe</vt:lpstr>
      <vt:lpstr>L’évolution d’un groupe</vt:lpstr>
      <vt:lpstr>L’efficacité d’un groupe</vt:lpstr>
      <vt:lpstr>L’efficacité d’un groupe</vt:lpstr>
      <vt:lpstr>L’efficacité d’un groupe</vt:lpstr>
      <vt:lpstr>L’efficacité d’un groupe</vt:lpstr>
      <vt:lpstr>L’efficacité d’un groupe</vt:lpstr>
      <vt:lpstr>Les activités des membres d’un groupe</vt:lpstr>
      <vt:lpstr>Les activités des membres d’un groupe</vt:lpstr>
      <vt:lpstr>Les activités des membres d’un groupe</vt:lpstr>
      <vt:lpstr>Le fonctionnement d’un groupe</vt:lpstr>
      <vt:lpstr>Le fonctionnement d’un groupe</vt:lpstr>
      <vt:lpstr>La promotion du travail en équipe</vt:lpstr>
      <vt:lpstr>Les types d’équipes</vt:lpstr>
      <vt:lpstr>Efficacité d’une équipe</vt:lpstr>
      <vt:lpstr>La gestion des conflits</vt:lpstr>
      <vt:lpstr>Les types de conflits</vt:lpstr>
      <vt:lpstr>Les causes de conflits</vt:lpstr>
      <vt:lpstr>Les moyens d’enrayer les conflits</vt:lpstr>
      <vt:lpstr>Les moyens d’enrayer les conflits</vt:lpstr>
      <vt:lpstr>Les moyens d’enrayer les conflits</vt:lpstr>
      <vt:lpstr>Les moyens d’enrayer les conflits</vt:lpstr>
      <vt:lpstr>Les moyens d’enrayer les conflits</vt:lpstr>
      <vt:lpstr>La gestion du stress</vt:lpstr>
      <vt:lpstr>Les causes du stress</vt:lpstr>
      <vt:lpstr>Les effets du stress</vt:lpstr>
      <vt:lpstr>Les effets du stress</vt:lpstr>
      <vt:lpstr>La gestion du stress</vt:lpstr>
      <vt:lpstr>La gestion du temps et la diminution du stress</vt:lpstr>
      <vt:lpstr>La gestion du temps et la diminution du stress</vt:lpstr>
      <vt:lpstr>La gestion du temps et la diminution du stress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seli</dc:creator>
  <dc:description>PresentationLoad.com</dc:description>
  <cp:lastModifiedBy>apedomeseli@yahoo.fr</cp:lastModifiedBy>
  <cp:revision>2050</cp:revision>
  <dcterms:created xsi:type="dcterms:W3CDTF">2007-11-27T23:54:21Z</dcterms:created>
  <dcterms:modified xsi:type="dcterms:W3CDTF">2019-08-20T15:13:46Z</dcterms:modified>
</cp:coreProperties>
</file>

<file path=docProps/thumbnail.jpeg>
</file>